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70" r:id="rId3"/>
    <p:sldId id="257" r:id="rId4"/>
    <p:sldId id="271" r:id="rId5"/>
    <p:sldId id="266" r:id="rId6"/>
    <p:sldId id="258" r:id="rId7"/>
    <p:sldId id="259" r:id="rId8"/>
    <p:sldId id="272" r:id="rId9"/>
    <p:sldId id="268" r:id="rId10"/>
    <p:sldId id="264" r:id="rId11"/>
    <p:sldId id="265" r:id="rId12"/>
    <p:sldId id="286" r:id="rId13"/>
    <p:sldId id="260" r:id="rId14"/>
    <p:sldId id="267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7" r:id="rId25"/>
    <p:sldId id="288" r:id="rId26"/>
    <p:sldId id="289" r:id="rId27"/>
    <p:sldId id="290" r:id="rId28"/>
    <p:sldId id="261" r:id="rId29"/>
    <p:sldId id="262" r:id="rId30"/>
    <p:sldId id="269" r:id="rId31"/>
    <p:sldId id="263" r:id="rId32"/>
    <p:sldId id="283" r:id="rId33"/>
    <p:sldId id="282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2" autoAdjust="0"/>
    <p:restoredTop sz="87433" autoAdjust="0"/>
  </p:normalViewPr>
  <p:slideViewPr>
    <p:cSldViewPr snapToGrid="0">
      <p:cViewPr varScale="1">
        <p:scale>
          <a:sx n="65" d="100"/>
          <a:sy n="65" d="100"/>
        </p:scale>
        <p:origin x="8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ias%20Pentreath\penates\Documentacion\6%20-%20Testing\Test%20Pl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ias%20Pentreath\penates\Documentacion\6%20-%20Testing\Test%20Pl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ias%20Pentreath\penates\Documentacion\6%20-%20Testing\Test%20Pl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tias%20Pentreath\penates\Documentacion\6%20-%20Testing\Test%20Pla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nty\Documents\Varios%20Santiago\Repositories\Pegasus%20Enterprise%20Software\Documentacion\9%20-%20Entrega%20Final\Presentacion%20Final\Costo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Stories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'Resumen Testing'!$AB$9:$AB$20</c:f>
              <c:strCache>
                <c:ptCount val="12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  <c:pt idx="6">
                  <c:v>Sprint 7</c:v>
                </c:pt>
                <c:pt idx="7">
                  <c:v>Sprint 8</c:v>
                </c:pt>
                <c:pt idx="8">
                  <c:v>Sprint 9</c:v>
                </c:pt>
                <c:pt idx="9">
                  <c:v>Sprint 10</c:v>
                </c:pt>
                <c:pt idx="10">
                  <c:v>Sprint 11</c:v>
                </c:pt>
                <c:pt idx="11">
                  <c:v>Sprint 12</c:v>
                </c:pt>
              </c:strCache>
            </c:strRef>
          </c:cat>
          <c:val>
            <c:numRef>
              <c:f>'Resumen Testing'!$AC$9:$AC$20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12</c:v>
                </c:pt>
                <c:pt idx="3">
                  <c:v>9</c:v>
                </c:pt>
                <c:pt idx="4">
                  <c:v>10</c:v>
                </c:pt>
                <c:pt idx="5">
                  <c:v>8</c:v>
                </c:pt>
                <c:pt idx="6">
                  <c:v>7</c:v>
                </c:pt>
                <c:pt idx="7">
                  <c:v>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ser>
          <c:idx val="1"/>
          <c:order val="1"/>
          <c:tx>
            <c:v>BugsOpened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'Resumen Testing'!$AB$9:$AB$20</c:f>
              <c:strCache>
                <c:ptCount val="12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  <c:pt idx="6">
                  <c:v>Sprint 7</c:v>
                </c:pt>
                <c:pt idx="7">
                  <c:v>Sprint 8</c:v>
                </c:pt>
                <c:pt idx="8">
                  <c:v>Sprint 9</c:v>
                </c:pt>
                <c:pt idx="9">
                  <c:v>Sprint 10</c:v>
                </c:pt>
                <c:pt idx="10">
                  <c:v>Sprint 11</c:v>
                </c:pt>
                <c:pt idx="11">
                  <c:v>Sprint 12</c:v>
                </c:pt>
              </c:strCache>
            </c:strRef>
          </c:cat>
          <c:val>
            <c:numRef>
              <c:f>'Resumen Testing'!$AD$9:$AD$20</c:f>
              <c:numCache>
                <c:formatCode>General</c:formatCode>
                <c:ptCount val="12"/>
                <c:pt idx="0">
                  <c:v>0</c:v>
                </c:pt>
                <c:pt idx="1">
                  <c:v>10</c:v>
                </c:pt>
                <c:pt idx="2">
                  <c:v>7</c:v>
                </c:pt>
                <c:pt idx="3">
                  <c:v>8</c:v>
                </c:pt>
                <c:pt idx="4">
                  <c:v>1</c:v>
                </c:pt>
                <c:pt idx="5">
                  <c:v>8</c:v>
                </c:pt>
                <c:pt idx="6">
                  <c:v>4</c:v>
                </c:pt>
                <c:pt idx="7">
                  <c:v>4</c:v>
                </c:pt>
                <c:pt idx="8">
                  <c:v>35</c:v>
                </c:pt>
                <c:pt idx="9">
                  <c:v>15</c:v>
                </c:pt>
                <c:pt idx="10">
                  <c:v>23</c:v>
                </c:pt>
                <c:pt idx="11">
                  <c:v>0</c:v>
                </c:pt>
              </c:numCache>
            </c:numRef>
          </c:val>
        </c:ser>
        <c:ser>
          <c:idx val="2"/>
          <c:order val="2"/>
          <c:tx>
            <c:v>BugsClosed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'Resumen Testing'!$AB$9:$AB$20</c:f>
              <c:strCache>
                <c:ptCount val="12"/>
                <c:pt idx="0">
                  <c:v>Sprint 1 </c:v>
                </c:pt>
                <c:pt idx="1">
                  <c:v>Sprint 2</c:v>
                </c:pt>
                <c:pt idx="2">
                  <c:v>Sprint 3</c:v>
                </c:pt>
                <c:pt idx="3">
                  <c:v>Sprint 4</c:v>
                </c:pt>
                <c:pt idx="4">
                  <c:v>Sprint 5</c:v>
                </c:pt>
                <c:pt idx="5">
                  <c:v>Sprint 6</c:v>
                </c:pt>
                <c:pt idx="6">
                  <c:v>Sprint 7</c:v>
                </c:pt>
                <c:pt idx="7">
                  <c:v>Sprint 8</c:v>
                </c:pt>
                <c:pt idx="8">
                  <c:v>Sprint 9</c:v>
                </c:pt>
                <c:pt idx="9">
                  <c:v>Sprint 10</c:v>
                </c:pt>
                <c:pt idx="10">
                  <c:v>Sprint 11</c:v>
                </c:pt>
                <c:pt idx="11">
                  <c:v>Sprint 12</c:v>
                </c:pt>
              </c:strCache>
            </c:strRef>
          </c:cat>
          <c:val>
            <c:numRef>
              <c:f>'Resumen Testing'!$AE$9:$AE$20</c:f>
              <c:numCache>
                <c:formatCode>General</c:formatCode>
                <c:ptCount val="12"/>
                <c:pt idx="0">
                  <c:v>0</c:v>
                </c:pt>
                <c:pt idx="1">
                  <c:v>9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14</c:v>
                </c:pt>
                <c:pt idx="9">
                  <c:v>34</c:v>
                </c:pt>
                <c:pt idx="10">
                  <c:v>15</c:v>
                </c:pt>
                <c:pt idx="11">
                  <c:v>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06031136"/>
        <c:axId val="-1606032224"/>
      </c:barChart>
      <c:catAx>
        <c:axId val="-160603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2224"/>
        <c:crosses val="autoZero"/>
        <c:auto val="1"/>
        <c:lblAlgn val="ctr"/>
        <c:lblOffset val="100"/>
        <c:noMultiLvlLbl val="0"/>
      </c:catAx>
      <c:valAx>
        <c:axId val="-1606032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Bugs Encontrados por Sprint / Ciclo de Testing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 baseline="0"/>
              <a:t>Duracion Estimada vs Real por Etapa</a:t>
            </a:r>
            <a:endParaRPr lang="es-AR" sz="1800" b="1" u="sng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Duracion Estimada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Lit>
              <c:ptCount val="11"/>
              <c:pt idx="0">
                <c:v>Planificación</c:v>
              </c:pt>
              <c:pt idx="1">
                <c:v>Requerimientos</c:v>
              </c:pt>
              <c:pt idx="2">
                <c:v>Análisis </c:v>
              </c:pt>
              <c:pt idx="3">
                <c:v>Diseño</c:v>
              </c:pt>
              <c:pt idx="4">
                <c:v>Codificacion y prueba unitaria</c:v>
              </c:pt>
              <c:pt idx="5">
                <c:v>Prueba integral</c:v>
              </c:pt>
              <c:pt idx="6">
                <c:v>Implementación</c:v>
              </c:pt>
              <c:pt idx="7">
                <c:v>Validaciones y Test de Aceptacion</c:v>
              </c:pt>
              <c:pt idx="8">
                <c:v>Cierre del Proyecto</c:v>
              </c:pt>
              <c:pt idx="9">
                <c:v>Capacitacion</c:v>
              </c:pt>
              <c:pt idx="10">
                <c:v>Mantenimiento</c:v>
              </c:pt>
            </c:strLit>
          </c:cat>
          <c:val>
            <c:numLit>
              <c:formatCode>#,##0_ "hrs"</c:formatCode>
              <c:ptCount val="11"/>
              <c:pt idx="0">
                <c:v>24</c:v>
              </c:pt>
              <c:pt idx="1">
                <c:v>57</c:v>
              </c:pt>
              <c:pt idx="2">
                <c:v>43</c:v>
              </c:pt>
              <c:pt idx="3">
                <c:v>82</c:v>
              </c:pt>
              <c:pt idx="4">
                <c:v>1108</c:v>
              </c:pt>
              <c:pt idx="5">
                <c:v>74</c:v>
              </c:pt>
              <c:pt idx="6">
                <c:v>22</c:v>
              </c:pt>
              <c:pt idx="7">
                <c:v>92</c:v>
              </c:pt>
              <c:pt idx="8">
                <c:v>8</c:v>
              </c:pt>
              <c:pt idx="9">
                <c:v>16</c:v>
              </c:pt>
              <c:pt idx="10">
                <c:v>7</c:v>
              </c:pt>
            </c:numLit>
          </c:val>
        </c:ser>
        <c:ser>
          <c:idx val="0"/>
          <c:order val="1"/>
          <c:tx>
            <c:v>Duracion Real</c:v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Lit>
              <c:ptCount val="11"/>
              <c:pt idx="0">
                <c:v>Planificación</c:v>
              </c:pt>
              <c:pt idx="1">
                <c:v>Requerimientos</c:v>
              </c:pt>
              <c:pt idx="2">
                <c:v>Análisis </c:v>
              </c:pt>
              <c:pt idx="3">
                <c:v>Diseño</c:v>
              </c:pt>
              <c:pt idx="4">
                <c:v>Codificacion y prueba unitaria</c:v>
              </c:pt>
              <c:pt idx="5">
                <c:v>Prueba integral</c:v>
              </c:pt>
              <c:pt idx="6">
                <c:v>Implementación</c:v>
              </c:pt>
              <c:pt idx="7">
                <c:v>Validaciones y Test de Aceptacion</c:v>
              </c:pt>
              <c:pt idx="8">
                <c:v>Cierre del Proyecto</c:v>
              </c:pt>
              <c:pt idx="9">
                <c:v>Capacitacion</c:v>
              </c:pt>
              <c:pt idx="10">
                <c:v>Mantenimiento</c:v>
              </c:pt>
            </c:strLit>
          </c:cat>
          <c:val>
            <c:numLit>
              <c:formatCode>#,##0_ "hrs"</c:formatCode>
              <c:ptCount val="11"/>
              <c:pt idx="0">
                <c:v>24</c:v>
              </c:pt>
              <c:pt idx="1">
                <c:v>57</c:v>
              </c:pt>
              <c:pt idx="2">
                <c:v>43</c:v>
              </c:pt>
              <c:pt idx="3">
                <c:v>82</c:v>
              </c:pt>
              <c:pt idx="4">
                <c:v>1348</c:v>
              </c:pt>
              <c:pt idx="5">
                <c:v>93</c:v>
              </c:pt>
              <c:pt idx="6">
                <c:v>47</c:v>
              </c:pt>
              <c:pt idx="7">
                <c:v>115</c:v>
              </c:pt>
              <c:pt idx="8">
                <c:v>8</c:v>
              </c:pt>
              <c:pt idx="9">
                <c:v>16</c:v>
              </c:pt>
              <c:pt idx="10">
                <c:v>7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05202576"/>
        <c:axId val="-1605207472"/>
      </c:barChart>
      <c:catAx>
        <c:axId val="-16052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7472"/>
        <c:crosses val="autoZero"/>
        <c:auto val="1"/>
        <c:lblAlgn val="ctr"/>
        <c:lblOffset val="100"/>
        <c:noMultiLvlLbl val="0"/>
      </c:catAx>
      <c:valAx>
        <c:axId val="-160520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&quot;hrs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2576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/>
              <a:t>Costo Estimado vs Real por Etapa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1"/>
          <c:order val="0"/>
          <c:tx>
            <c:v>Costo Estimado</c:v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</c:dPt>
          <c:cat>
            <c:strLit>
              <c:ptCount val="11"/>
              <c:pt idx="0">
                <c:v>Planificación</c:v>
              </c:pt>
              <c:pt idx="1">
                <c:v>Requerimientos</c:v>
              </c:pt>
              <c:pt idx="2">
                <c:v>Análisis </c:v>
              </c:pt>
              <c:pt idx="3">
                <c:v>Diseño</c:v>
              </c:pt>
              <c:pt idx="4">
                <c:v>Codificacion y prueba unitaria</c:v>
              </c:pt>
              <c:pt idx="5">
                <c:v>Prueba integral</c:v>
              </c:pt>
              <c:pt idx="6">
                <c:v>Implementación</c:v>
              </c:pt>
              <c:pt idx="7">
                <c:v>Validaciones y Test de Aceptacion</c:v>
              </c:pt>
              <c:pt idx="8">
                <c:v>Cierre del Proyecto</c:v>
              </c:pt>
              <c:pt idx="9">
                <c:v>Capacitacion</c:v>
              </c:pt>
              <c:pt idx="10">
                <c:v>Mantenimiento</c:v>
              </c:pt>
            </c:strLit>
          </c:cat>
          <c:val>
            <c:numLit>
              <c:formatCode>\$#,##0.00</c:formatCode>
              <c:ptCount val="11"/>
              <c:pt idx="0">
                <c:v>4347</c:v>
              </c:pt>
              <c:pt idx="1">
                <c:v>14786</c:v>
              </c:pt>
              <c:pt idx="2">
                <c:v>10144.33</c:v>
              </c:pt>
              <c:pt idx="3">
                <c:v>18530</c:v>
              </c:pt>
              <c:pt idx="4">
                <c:v>366600</c:v>
              </c:pt>
              <c:pt idx="5">
                <c:v>36330</c:v>
              </c:pt>
              <c:pt idx="6">
                <c:v>3418</c:v>
              </c:pt>
              <c:pt idx="7">
                <c:v>2410</c:v>
              </c:pt>
              <c:pt idx="8">
                <c:v>1600</c:v>
              </c:pt>
              <c:pt idx="9">
                <c:v>2284.5128229166671</c:v>
              </c:pt>
              <c:pt idx="10">
                <c:v>1420</c:v>
              </c:pt>
            </c:numLit>
          </c:val>
        </c:ser>
        <c:ser>
          <c:idx val="0"/>
          <c:order val="1"/>
          <c:tx>
            <c:v>Costo Real</c:v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Lit>
              <c:ptCount val="11"/>
              <c:pt idx="0">
                <c:v>Planificación</c:v>
              </c:pt>
              <c:pt idx="1">
                <c:v>Requerimientos</c:v>
              </c:pt>
              <c:pt idx="2">
                <c:v>Análisis </c:v>
              </c:pt>
              <c:pt idx="3">
                <c:v>Diseño</c:v>
              </c:pt>
              <c:pt idx="4">
                <c:v>Codificacion y prueba unitaria</c:v>
              </c:pt>
              <c:pt idx="5">
                <c:v>Prueba integral</c:v>
              </c:pt>
              <c:pt idx="6">
                <c:v>Implementación</c:v>
              </c:pt>
              <c:pt idx="7">
                <c:v>Validaciones y Test de Aceptacion</c:v>
              </c:pt>
              <c:pt idx="8">
                <c:v>Cierre del Proyecto</c:v>
              </c:pt>
              <c:pt idx="9">
                <c:v>Capacitacion</c:v>
              </c:pt>
              <c:pt idx="10">
                <c:v>Mantenimiento</c:v>
              </c:pt>
            </c:strLit>
          </c:cat>
          <c:val>
            <c:numLit>
              <c:formatCode>\$#,##0.00</c:formatCode>
              <c:ptCount val="11"/>
              <c:pt idx="0">
                <c:v>4347</c:v>
              </c:pt>
              <c:pt idx="1">
                <c:v>14786</c:v>
              </c:pt>
              <c:pt idx="2">
                <c:v>10144.333333333334</c:v>
              </c:pt>
              <c:pt idx="3">
                <c:v>18530</c:v>
              </c:pt>
              <c:pt idx="4">
                <c:v>367800</c:v>
              </c:pt>
              <c:pt idx="5">
                <c:v>36330</c:v>
              </c:pt>
              <c:pt idx="6">
                <c:v>3418</c:v>
              </c:pt>
              <c:pt idx="7">
                <c:v>39531.166666666672</c:v>
              </c:pt>
              <c:pt idx="8">
                <c:v>1600</c:v>
              </c:pt>
              <c:pt idx="9">
                <c:v>2284.5128229166671</c:v>
              </c:pt>
              <c:pt idx="10">
                <c:v>1420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605205840"/>
        <c:axId val="-1605202032"/>
        <c:axId val="0"/>
      </c:bar3DChart>
      <c:catAx>
        <c:axId val="-160520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2032"/>
        <c:crosses val="autoZero"/>
        <c:auto val="1"/>
        <c:lblAlgn val="ctr"/>
        <c:lblOffset val="100"/>
        <c:noMultiLvlLbl val="0"/>
      </c:catAx>
      <c:valAx>
        <c:axId val="-1605202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5840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/>
              <a:t>Acumulado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'Acumulado Comparacion'!$G$2</c:f>
              <c:strCache>
                <c:ptCount val="1"/>
                <c:pt idx="0">
                  <c:v>Acumulado Real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'Acumulado Comparacion'!$B$4:$B$14</c:f>
              <c:strCache>
                <c:ptCount val="11"/>
                <c:pt idx="0">
                  <c:v>   Planificación</c:v>
                </c:pt>
                <c:pt idx="1">
                  <c:v>   Requerimientos</c:v>
                </c:pt>
                <c:pt idx="2">
                  <c:v>   Análisis </c:v>
                </c:pt>
                <c:pt idx="3">
                  <c:v>   Diseño</c:v>
                </c:pt>
                <c:pt idx="4">
                  <c:v>   Codificacion y prueba unitaria</c:v>
                </c:pt>
                <c:pt idx="5">
                  <c:v>   Prueba integral</c:v>
                </c:pt>
                <c:pt idx="6">
                  <c:v>   Implementación</c:v>
                </c:pt>
                <c:pt idx="7">
                  <c:v>   Validaciones y Test de Aceptacion</c:v>
                </c:pt>
                <c:pt idx="8">
                  <c:v>   Cierre del Proyecto</c:v>
                </c:pt>
                <c:pt idx="9">
                  <c:v>   Capacitacion</c:v>
                </c:pt>
                <c:pt idx="10">
                  <c:v>   Mantenimiento</c:v>
                </c:pt>
              </c:strCache>
            </c:strRef>
          </c:cat>
          <c:val>
            <c:numRef>
              <c:f>'Acumulado Comparacion'!$G$4:$G$14</c:f>
              <c:numCache>
                <c:formatCode>"$"#,##0.00_);[Red]\("$"#,##0.00\)</c:formatCode>
                <c:ptCount val="11"/>
                <c:pt idx="0">
                  <c:v>4347</c:v>
                </c:pt>
                <c:pt idx="1">
                  <c:v>19133</c:v>
                </c:pt>
                <c:pt idx="2">
                  <c:v>29277.33</c:v>
                </c:pt>
                <c:pt idx="3">
                  <c:v>47807.33</c:v>
                </c:pt>
                <c:pt idx="4">
                  <c:v>415607.33</c:v>
                </c:pt>
                <c:pt idx="5">
                  <c:v>451937.33</c:v>
                </c:pt>
                <c:pt idx="6">
                  <c:v>455355.33</c:v>
                </c:pt>
                <c:pt idx="7">
                  <c:v>494886.5</c:v>
                </c:pt>
                <c:pt idx="8">
                  <c:v>496486.5</c:v>
                </c:pt>
                <c:pt idx="9">
                  <c:v>498771.01</c:v>
                </c:pt>
                <c:pt idx="10">
                  <c:v>500191.01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'Acumulado Comparacion'!$J$2</c:f>
              <c:strCache>
                <c:ptCount val="1"/>
                <c:pt idx="0">
                  <c:v>Acumulado Estimado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'Acumulado Comparacion'!$B$4:$B$14</c:f>
              <c:strCache>
                <c:ptCount val="11"/>
                <c:pt idx="0">
                  <c:v>   Planificación</c:v>
                </c:pt>
                <c:pt idx="1">
                  <c:v>   Requerimientos</c:v>
                </c:pt>
                <c:pt idx="2">
                  <c:v>   Análisis </c:v>
                </c:pt>
                <c:pt idx="3">
                  <c:v>   Diseño</c:v>
                </c:pt>
                <c:pt idx="4">
                  <c:v>   Codificacion y prueba unitaria</c:v>
                </c:pt>
                <c:pt idx="5">
                  <c:v>   Prueba integral</c:v>
                </c:pt>
                <c:pt idx="6">
                  <c:v>   Implementación</c:v>
                </c:pt>
                <c:pt idx="7">
                  <c:v>   Validaciones y Test de Aceptacion</c:v>
                </c:pt>
                <c:pt idx="8">
                  <c:v>   Cierre del Proyecto</c:v>
                </c:pt>
                <c:pt idx="9">
                  <c:v>   Capacitacion</c:v>
                </c:pt>
                <c:pt idx="10">
                  <c:v>   Mantenimiento</c:v>
                </c:pt>
              </c:strCache>
            </c:strRef>
          </c:cat>
          <c:val>
            <c:numRef>
              <c:f>'Acumulado Comparacion'!$J$4:$J$14</c:f>
              <c:numCache>
                <c:formatCode>"$"#,##0.00_);[Red]\("$"#,##0.00\)</c:formatCode>
                <c:ptCount val="11"/>
                <c:pt idx="0">
                  <c:v>4347</c:v>
                </c:pt>
                <c:pt idx="1">
                  <c:v>19133</c:v>
                </c:pt>
                <c:pt idx="2">
                  <c:v>29277.33</c:v>
                </c:pt>
                <c:pt idx="3">
                  <c:v>47807.33</c:v>
                </c:pt>
                <c:pt idx="4">
                  <c:v>414407.33</c:v>
                </c:pt>
                <c:pt idx="5">
                  <c:v>450737.33</c:v>
                </c:pt>
                <c:pt idx="6">
                  <c:v>454155.33</c:v>
                </c:pt>
                <c:pt idx="7">
                  <c:v>456565.33</c:v>
                </c:pt>
                <c:pt idx="8">
                  <c:v>458165.33</c:v>
                </c:pt>
                <c:pt idx="9">
                  <c:v>460450</c:v>
                </c:pt>
                <c:pt idx="10">
                  <c:v>461870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605196592"/>
        <c:axId val="-1605196048"/>
      </c:lineChart>
      <c:catAx>
        <c:axId val="-1605196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6048"/>
        <c:crosses val="autoZero"/>
        <c:auto val="1"/>
        <c:lblAlgn val="ctr"/>
        <c:lblOffset val="100"/>
        <c:noMultiLvlLbl val="0"/>
      </c:catAx>
      <c:valAx>
        <c:axId val="-160519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/>
              <a:t>Costo de los Cambios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Cambios!$C$2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Cambios!$C$3:$C$27</c:f>
              <c:numCache>
                <c:formatCode>"$"#,##0.00_);[Red]\("$"#,##0.00\)</c:formatCode>
                <c:ptCount val="25"/>
                <c:pt idx="0">
                  <c:v>760</c:v>
                </c:pt>
                <c:pt idx="1">
                  <c:v>1890</c:v>
                </c:pt>
                <c:pt idx="2">
                  <c:v>1960</c:v>
                </c:pt>
                <c:pt idx="3">
                  <c:v>1020</c:v>
                </c:pt>
                <c:pt idx="4">
                  <c:v>540</c:v>
                </c:pt>
                <c:pt idx="5">
                  <c:v>680</c:v>
                </c:pt>
                <c:pt idx="6">
                  <c:v>17</c:v>
                </c:pt>
                <c:pt idx="7">
                  <c:v>340</c:v>
                </c:pt>
                <c:pt idx="8">
                  <c:v>1220</c:v>
                </c:pt>
                <c:pt idx="9">
                  <c:v>480</c:v>
                </c:pt>
                <c:pt idx="10">
                  <c:v>560</c:v>
                </c:pt>
                <c:pt idx="11">
                  <c:v>2450</c:v>
                </c:pt>
                <c:pt idx="12">
                  <c:v>14.17</c:v>
                </c:pt>
                <c:pt idx="13">
                  <c:v>440</c:v>
                </c:pt>
                <c:pt idx="14">
                  <c:v>6160</c:v>
                </c:pt>
                <c:pt idx="15">
                  <c:v>760</c:v>
                </c:pt>
                <c:pt idx="16">
                  <c:v>1960</c:v>
                </c:pt>
                <c:pt idx="17">
                  <c:v>60</c:v>
                </c:pt>
                <c:pt idx="18">
                  <c:v>10</c:v>
                </c:pt>
                <c:pt idx="19">
                  <c:v>2450</c:v>
                </c:pt>
                <c:pt idx="20">
                  <c:v>5</c:v>
                </c:pt>
                <c:pt idx="21">
                  <c:v>9150</c:v>
                </c:pt>
                <c:pt idx="22">
                  <c:v>1950</c:v>
                </c:pt>
                <c:pt idx="23">
                  <c:v>6160</c:v>
                </c:pt>
                <c:pt idx="24">
                  <c:v>445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05193872"/>
        <c:axId val="-1605204208"/>
      </c:barChart>
      <c:lineChart>
        <c:grouping val="standard"/>
        <c:varyColors val="0"/>
        <c:ser>
          <c:idx val="0"/>
          <c:order val="0"/>
          <c:tx>
            <c:strRef>
              <c:f>Cambios!$D$2</c:f>
              <c:strCache>
                <c:ptCount val="1"/>
                <c:pt idx="0">
                  <c:v>Baseline Cost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Cambios!$D$3:$D$27</c:f>
              <c:numCache>
                <c:formatCode>"$"#,##0.00_);[Red]\("$"#,##0.00\)</c:formatCode>
                <c:ptCount val="25"/>
                <c:pt idx="0">
                  <c:v>760</c:v>
                </c:pt>
                <c:pt idx="1">
                  <c:v>1620</c:v>
                </c:pt>
                <c:pt idx="2">
                  <c:v>1960</c:v>
                </c:pt>
                <c:pt idx="3">
                  <c:v>170</c:v>
                </c:pt>
                <c:pt idx="4">
                  <c:v>540</c:v>
                </c:pt>
                <c:pt idx="5">
                  <c:v>340</c:v>
                </c:pt>
                <c:pt idx="6">
                  <c:v>170</c:v>
                </c:pt>
                <c:pt idx="7">
                  <c:v>340</c:v>
                </c:pt>
                <c:pt idx="8">
                  <c:v>4880</c:v>
                </c:pt>
                <c:pt idx="9">
                  <c:v>480</c:v>
                </c:pt>
                <c:pt idx="10">
                  <c:v>560</c:v>
                </c:pt>
                <c:pt idx="11">
                  <c:v>1960</c:v>
                </c:pt>
                <c:pt idx="12">
                  <c:v>1360</c:v>
                </c:pt>
                <c:pt idx="13">
                  <c:v>0</c:v>
                </c:pt>
                <c:pt idx="14">
                  <c:v>6160</c:v>
                </c:pt>
                <c:pt idx="15">
                  <c:v>760</c:v>
                </c:pt>
                <c:pt idx="16">
                  <c:v>1960</c:v>
                </c:pt>
                <c:pt idx="17">
                  <c:v>240</c:v>
                </c:pt>
                <c:pt idx="18">
                  <c:v>120</c:v>
                </c:pt>
                <c:pt idx="19">
                  <c:v>3920</c:v>
                </c:pt>
                <c:pt idx="20">
                  <c:v>120</c:v>
                </c:pt>
                <c:pt idx="21">
                  <c:v>9150</c:v>
                </c:pt>
                <c:pt idx="22">
                  <c:v>6240</c:v>
                </c:pt>
                <c:pt idx="23">
                  <c:v>6160</c:v>
                </c:pt>
                <c:pt idx="24">
                  <c:v>445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05193872"/>
        <c:axId val="-1605204208"/>
      </c:lineChart>
      <c:catAx>
        <c:axId val="-160519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4208"/>
        <c:crosses val="autoZero"/>
        <c:auto val="1"/>
        <c:lblAlgn val="ctr"/>
        <c:lblOffset val="100"/>
        <c:noMultiLvlLbl val="0"/>
      </c:catAx>
      <c:valAx>
        <c:axId val="-160520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u="sng" dirty="0" smtClean="0"/>
              <a:t>% de </a:t>
            </a:r>
            <a:r>
              <a:rPr lang="en-US" sz="1800" b="1" u="sng" dirty="0" err="1" smtClean="0"/>
              <a:t>Variacion</a:t>
            </a:r>
            <a:r>
              <a:rPr lang="en-US" sz="1800" b="1" u="sng" dirty="0" smtClean="0"/>
              <a:t> de</a:t>
            </a:r>
            <a:r>
              <a:rPr lang="en-US" sz="1800" b="1" u="sng" baseline="0" dirty="0" smtClean="0"/>
              <a:t> lo </a:t>
            </a:r>
            <a:r>
              <a:rPr lang="en-US" sz="1800" b="1" u="sng" baseline="0" dirty="0" err="1" smtClean="0"/>
              <a:t>Estimado</a:t>
            </a:r>
            <a:r>
              <a:rPr lang="en-US" sz="1800" b="1" u="sng" baseline="0" dirty="0" smtClean="0"/>
              <a:t> vs Real</a:t>
            </a:r>
            <a:endParaRPr lang="en-US" sz="1800" b="1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Cambios!$F$2</c:f>
              <c:strCache>
                <c:ptCount val="1"/>
                <c:pt idx="0">
                  <c:v>Variacion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Cambios!$F$3:$F$27</c:f>
              <c:numCache>
                <c:formatCode>0.00%</c:formatCode>
                <c:ptCount val="25"/>
                <c:pt idx="0">
                  <c:v>0</c:v>
                </c:pt>
                <c:pt idx="1">
                  <c:v>0.1428571428571429</c:v>
                </c:pt>
                <c:pt idx="2">
                  <c:v>0</c:v>
                </c:pt>
                <c:pt idx="3">
                  <c:v>0.83333333333333337</c:v>
                </c:pt>
                <c:pt idx="4">
                  <c:v>0</c:v>
                </c:pt>
                <c:pt idx="5">
                  <c:v>0.5</c:v>
                </c:pt>
                <c:pt idx="6">
                  <c:v>-0.9</c:v>
                </c:pt>
                <c:pt idx="7">
                  <c:v>0</c:v>
                </c:pt>
                <c:pt idx="8">
                  <c:v>-0.75</c:v>
                </c:pt>
                <c:pt idx="9">
                  <c:v>0</c:v>
                </c:pt>
                <c:pt idx="10">
                  <c:v>0</c:v>
                </c:pt>
                <c:pt idx="11">
                  <c:v>0.19999999999999996</c:v>
                </c:pt>
                <c:pt idx="12">
                  <c:v>-0.98958088235294117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-0.75</c:v>
                </c:pt>
                <c:pt idx="18">
                  <c:v>-0.91666666666666663</c:v>
                </c:pt>
                <c:pt idx="19">
                  <c:v>-0.375</c:v>
                </c:pt>
                <c:pt idx="20">
                  <c:v>-0.95833333333333337</c:v>
                </c:pt>
                <c:pt idx="21">
                  <c:v>0</c:v>
                </c:pt>
                <c:pt idx="22">
                  <c:v>-0.6875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605200400"/>
        <c:axId val="-1605192784"/>
        <c:axId val="0"/>
      </c:bar3DChart>
      <c:catAx>
        <c:axId val="-160520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2784"/>
        <c:crosses val="autoZero"/>
        <c:auto val="1"/>
        <c:lblAlgn val="ctr"/>
        <c:lblOffset val="100"/>
        <c:noMultiLvlLbl val="0"/>
      </c:catAx>
      <c:valAx>
        <c:axId val="-160519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/>
              <a:t>Impacto de los Cambios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Cambios!$K$2</c:f>
              <c:strCache>
                <c:ptCount val="1"/>
                <c:pt idx="0">
                  <c:v>Impacto en la Etapa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Cambios!$K$3:$K$27</c:f>
              <c:numCache>
                <c:formatCode>0.00%</c:formatCode>
                <c:ptCount val="25"/>
                <c:pt idx="0">
                  <c:v>1.8321566146760084E-2</c:v>
                </c:pt>
                <c:pt idx="1">
                  <c:v>4.556284212812705E-2</c:v>
                </c:pt>
                <c:pt idx="2">
                  <c:v>4.7250354799539165E-2</c:v>
                </c:pt>
                <c:pt idx="3">
                  <c:v>2.4589470354862218E-2</c:v>
                </c:pt>
                <c:pt idx="4">
                  <c:v>1.3017954893750587E-2</c:v>
                </c:pt>
                <c:pt idx="5">
                  <c:v>1.6392980236574813E-2</c:v>
                </c:pt>
                <c:pt idx="6">
                  <c:v>4.0982450591437033E-4</c:v>
                </c:pt>
                <c:pt idx="7">
                  <c:v>8.1964901182874066E-3</c:v>
                </c:pt>
                <c:pt idx="8">
                  <c:v>2.9410935130325399E-2</c:v>
                </c:pt>
                <c:pt idx="9">
                  <c:v>1.1571515461111632E-2</c:v>
                </c:pt>
                <c:pt idx="10">
                  <c:v>1.3500101371296905E-2</c:v>
                </c:pt>
                <c:pt idx="11">
                  <c:v>5.906294349942396E-2</c:v>
                </c:pt>
                <c:pt idx="12">
                  <c:v>3.4160077934156633E-4</c:v>
                </c:pt>
                <c:pt idx="13">
                  <c:v>1.0607222506018997E-2</c:v>
                </c:pt>
                <c:pt idx="14">
                  <c:v>0.14850111508426594</c:v>
                </c:pt>
                <c:pt idx="15">
                  <c:v>1.8321566146760084E-2</c:v>
                </c:pt>
                <c:pt idx="16">
                  <c:v>4.7250354799539165E-2</c:v>
                </c:pt>
                <c:pt idx="17">
                  <c:v>1.4464394326389541E-3</c:v>
                </c:pt>
                <c:pt idx="18">
                  <c:v>2.41073238773159E-4</c:v>
                </c:pt>
                <c:pt idx="19">
                  <c:v>5.906294349942396E-2</c:v>
                </c:pt>
                <c:pt idx="20">
                  <c:v>1.205366193865795E-4</c:v>
                </c:pt>
                <c:pt idx="21">
                  <c:v>0.2205820134774405</c:v>
                </c:pt>
                <c:pt idx="22">
                  <c:v>4.700928156076601E-2</c:v>
                </c:pt>
                <c:pt idx="23">
                  <c:v>0.14850111508426594</c:v>
                </c:pt>
                <c:pt idx="24">
                  <c:v>1.0727759125405576E-2</c:v>
                </c:pt>
              </c:numCache>
            </c:numRef>
          </c:val>
        </c:ser>
        <c:ser>
          <c:idx val="1"/>
          <c:order val="1"/>
          <c:tx>
            <c:strRef>
              <c:f>Cambios!$M$2</c:f>
              <c:strCache>
                <c:ptCount val="1"/>
                <c:pt idx="0">
                  <c:v>Pad Etapa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Cambios!$M$3:$M$27</c:f>
              <c:numCache>
                <c:formatCode>General</c:formatCode>
                <c:ptCount val="2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1603981968"/>
        <c:axId val="-1603985232"/>
      </c:barChart>
      <c:barChart>
        <c:barDir val="col"/>
        <c:grouping val="clustered"/>
        <c:varyColors val="0"/>
        <c:ser>
          <c:idx val="2"/>
          <c:order val="2"/>
          <c:tx>
            <c:strRef>
              <c:f>Cambios!$N$2</c:f>
              <c:strCache>
                <c:ptCount val="1"/>
                <c:pt idx="0">
                  <c:v>Pad Proyecto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Cambios!$N$3:$N$27</c:f>
              <c:numCache>
                <c:formatCode>General</c:formatCode>
                <c:ptCount val="25"/>
              </c:numCache>
            </c:numRef>
          </c:val>
        </c:ser>
        <c:ser>
          <c:idx val="3"/>
          <c:order val="3"/>
          <c:tx>
            <c:strRef>
              <c:f>Cambios!$L$2</c:f>
              <c:strCache>
                <c:ptCount val="1"/>
                <c:pt idx="0">
                  <c:v>Impacto en Proyecto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Cambios!$B$3:$B$27</c:f>
              <c:strCache>
                <c:ptCount val="25"/>
                <c:pt idx="0">
                  <c:v>Usuario y Login</c:v>
                </c:pt>
                <c:pt idx="1">
                  <c:v>Seguridad Param</c:v>
                </c:pt>
                <c:pt idx="2">
                  <c:v>Habilitar/Deshabilitar Varios</c:v>
                </c:pt>
                <c:pt idx="3">
                  <c:v>Achicar espacio en tablas</c:v>
                </c:pt>
                <c:pt idx="4">
                  <c:v>Ruta del Menu</c:v>
                </c:pt>
                <c:pt idx="5">
                  <c:v>Logos</c:v>
                </c:pt>
                <c:pt idx="6">
                  <c:v>Refresh</c:v>
                </c:pt>
                <c:pt idx="7">
                  <c:v>Achicar Titulos</c:v>
                </c:pt>
                <c:pt idx="8">
                  <c:v>Cambiar Workflow Usuarios</c:v>
                </c:pt>
                <c:pt idx="9">
                  <c:v>Revision de Acentos</c:v>
                </c:pt>
                <c:pt idx="10">
                  <c:v>Carga de Datos en BD</c:v>
                </c:pt>
                <c:pt idx="11">
                  <c:v>Tamano de col reajustable</c:v>
                </c:pt>
                <c:pt idx="12">
                  <c:v>No se mueva la tabla con el mensaje</c:v>
                </c:pt>
                <c:pt idx="13">
                  <c:v>Menu Anclable</c:v>
                </c:pt>
                <c:pt idx="14">
                  <c:v>Testing 1</c:v>
                </c:pt>
                <c:pt idx="15">
                  <c:v>ABM de CD</c:v>
                </c:pt>
                <c:pt idx="16">
                  <c:v>Ensanchar forms</c:v>
                </c:pt>
                <c:pt idx="17">
                  <c:v>Corregir %</c:v>
                </c:pt>
                <c:pt idx="18">
                  <c:v>Corregir decimales</c:v>
                </c:pt>
                <c:pt idx="19">
                  <c:v>Justificar nros a la derecha</c:v>
                </c:pt>
                <c:pt idx="20">
                  <c:v>Unidades de medicion visibles</c:v>
                </c:pt>
                <c:pt idx="21">
                  <c:v>Seguridad por Valor</c:v>
                </c:pt>
                <c:pt idx="22">
                  <c:v>Single Sign-On</c:v>
                </c:pt>
                <c:pt idx="23">
                  <c:v>Testing 2</c:v>
                </c:pt>
                <c:pt idx="24">
                  <c:v>Ultima Presentacion</c:v>
                </c:pt>
              </c:strCache>
            </c:strRef>
          </c:cat>
          <c:val>
            <c:numRef>
              <c:f>Cambios!$L$3:$L$27</c:f>
              <c:numCache>
                <c:formatCode>0.00%</c:formatCode>
                <c:ptCount val="25"/>
                <c:pt idx="0">
                  <c:v>1.5194195513429959E-3</c:v>
                </c:pt>
                <c:pt idx="1">
                  <c:v>3.778556515839819E-3</c:v>
                </c:pt>
                <c:pt idx="2">
                  <c:v>3.918503053463516E-3</c:v>
                </c:pt>
                <c:pt idx="3">
                  <c:v>2.0392209768024419E-3</c:v>
                </c:pt>
                <c:pt idx="4">
                  <c:v>1.0795875759542339E-3</c:v>
                </c:pt>
                <c:pt idx="5">
                  <c:v>1.3594806512016279E-3</c:v>
                </c:pt>
                <c:pt idx="6">
                  <c:v>3.3987016280040695E-5</c:v>
                </c:pt>
                <c:pt idx="7">
                  <c:v>6.7974032560081396E-4</c:v>
                </c:pt>
                <c:pt idx="8">
                  <c:v>2.4390682271558618E-3</c:v>
                </c:pt>
                <c:pt idx="9">
                  <c:v>9.5963340084820792E-4</c:v>
                </c:pt>
                <c:pt idx="10">
                  <c:v>1.119572300989576E-3</c:v>
                </c:pt>
                <c:pt idx="11">
                  <c:v>4.8981288168293948E-3</c:v>
                </c:pt>
                <c:pt idx="12">
                  <c:v>2.8329177687539805E-5</c:v>
                </c:pt>
                <c:pt idx="13">
                  <c:v>8.7966395077752392E-4</c:v>
                </c:pt>
                <c:pt idx="14">
                  <c:v>1.2315295310885335E-2</c:v>
                </c:pt>
                <c:pt idx="15">
                  <c:v>1.5194195513429959E-3</c:v>
                </c:pt>
                <c:pt idx="16">
                  <c:v>3.918503053463516E-3</c:v>
                </c:pt>
                <c:pt idx="17">
                  <c:v>1.1995417510602599E-4</c:v>
                </c:pt>
                <c:pt idx="18">
                  <c:v>1.9992362517671001E-5</c:v>
                </c:pt>
                <c:pt idx="19">
                  <c:v>4.8981288168293948E-3</c:v>
                </c:pt>
                <c:pt idx="20">
                  <c:v>9.9961812588355003E-6</c:v>
                </c:pt>
                <c:pt idx="21">
                  <c:v>1.8293011703668965E-2</c:v>
                </c:pt>
                <c:pt idx="22">
                  <c:v>3.8985106909458448E-3</c:v>
                </c:pt>
                <c:pt idx="23">
                  <c:v>1.2315295310885335E-2</c:v>
                </c:pt>
                <c:pt idx="24">
                  <c:v>8.896601320363594E-4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1603983056"/>
        <c:axId val="-1603992848"/>
      </c:barChart>
      <c:catAx>
        <c:axId val="-160398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3985232"/>
        <c:crosses val="autoZero"/>
        <c:auto val="1"/>
        <c:lblAlgn val="ctr"/>
        <c:lblOffset val="100"/>
        <c:noMultiLvlLbl val="0"/>
      </c:catAx>
      <c:valAx>
        <c:axId val="-1603985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3981968"/>
        <c:crosses val="autoZero"/>
        <c:crossBetween val="between"/>
      </c:valAx>
      <c:valAx>
        <c:axId val="-1603992848"/>
        <c:scaling>
          <c:orientation val="minMax"/>
        </c:scaling>
        <c:delete val="0"/>
        <c:axPos val="r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3983056"/>
        <c:crosses val="max"/>
        <c:crossBetween val="between"/>
      </c:valAx>
      <c:catAx>
        <c:axId val="-1603983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039928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Velocity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'Resumen Testing'!$AC$24</c:f>
              <c:strCache>
                <c:ptCount val="1"/>
                <c:pt idx="0">
                  <c:v>SotryPoints commited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'Resumen Testing'!$AC$26:$AC$36</c:f>
              <c:numCache>
                <c:formatCode>General</c:formatCode>
                <c:ptCount val="11"/>
                <c:pt idx="0">
                  <c:v>63</c:v>
                </c:pt>
                <c:pt idx="1">
                  <c:v>42</c:v>
                </c:pt>
                <c:pt idx="2">
                  <c:v>71</c:v>
                </c:pt>
                <c:pt idx="3">
                  <c:v>50</c:v>
                </c:pt>
                <c:pt idx="4">
                  <c:v>63</c:v>
                </c:pt>
                <c:pt idx="5">
                  <c:v>45</c:v>
                </c:pt>
                <c:pt idx="6">
                  <c:v>63</c:v>
                </c:pt>
                <c:pt idx="7">
                  <c:v>48</c:v>
                </c:pt>
                <c:pt idx="8">
                  <c:v>0</c:v>
                </c:pt>
              </c:numCache>
            </c:numRef>
          </c:val>
        </c:ser>
        <c:ser>
          <c:idx val="1"/>
          <c:order val="1"/>
          <c:tx>
            <c:strRef>
              <c:f>'Resumen Testing'!$AD$24</c:f>
              <c:strCache>
                <c:ptCount val="1"/>
                <c:pt idx="0">
                  <c:v>Story Points completed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'Resumen Testing'!$AD$26:$AD$36</c:f>
              <c:numCache>
                <c:formatCode>General</c:formatCode>
                <c:ptCount val="11"/>
                <c:pt idx="0">
                  <c:v>63</c:v>
                </c:pt>
                <c:pt idx="1">
                  <c:v>34</c:v>
                </c:pt>
                <c:pt idx="2">
                  <c:v>50</c:v>
                </c:pt>
                <c:pt idx="3">
                  <c:v>43</c:v>
                </c:pt>
                <c:pt idx="4">
                  <c:v>50</c:v>
                </c:pt>
                <c:pt idx="5">
                  <c:v>45</c:v>
                </c:pt>
                <c:pt idx="6">
                  <c:v>63</c:v>
                </c:pt>
                <c:pt idx="7">
                  <c:v>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06024608"/>
        <c:axId val="-1606038208"/>
      </c:barChart>
      <c:catAx>
        <c:axId val="-16060246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8208"/>
        <c:crosses val="autoZero"/>
        <c:auto val="1"/>
        <c:lblAlgn val="ctr"/>
        <c:lblOffset val="100"/>
        <c:noMultiLvlLbl val="0"/>
      </c:catAx>
      <c:valAx>
        <c:axId val="-160603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Bugs por Moduo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'Resumen Testing'!$AK$26:$AK$30</c:f>
              <c:strCache>
                <c:ptCount val="5"/>
                <c:pt idx="0">
                  <c:v>Ini. Sesion </c:v>
                </c:pt>
                <c:pt idx="1">
                  <c:v>Procesamiento</c:v>
                </c:pt>
                <c:pt idx="2">
                  <c:v>Gestion</c:v>
                </c:pt>
                <c:pt idx="3">
                  <c:v>ABM Usrs</c:v>
                </c:pt>
                <c:pt idx="4">
                  <c:v>ABM Producto</c:v>
                </c:pt>
              </c:strCache>
            </c:strRef>
          </c:cat>
          <c:val>
            <c:numRef>
              <c:f>'Resumen Testing'!$AL$26:$AL$30</c:f>
              <c:numCache>
                <c:formatCode>General</c:formatCode>
                <c:ptCount val="5"/>
                <c:pt idx="0">
                  <c:v>4</c:v>
                </c:pt>
                <c:pt idx="1">
                  <c:v>37</c:v>
                </c:pt>
                <c:pt idx="2">
                  <c:v>34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06034944"/>
        <c:axId val="-1606034400"/>
      </c:barChart>
      <c:catAx>
        <c:axId val="-1606034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4400"/>
        <c:crosses val="autoZero"/>
        <c:auto val="1"/>
        <c:lblAlgn val="ctr"/>
        <c:lblOffset val="100"/>
        <c:noMultiLvlLbl val="0"/>
      </c:catAx>
      <c:valAx>
        <c:axId val="-1606034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Bugs por Criticidad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'Resumen Testing'!$AH$26:$AH$30</c:f>
              <c:strCache>
                <c:ptCount val="5"/>
                <c:pt idx="0">
                  <c:v>Blocker (1)</c:v>
                </c:pt>
                <c:pt idx="1">
                  <c:v>Critical (2)</c:v>
                </c:pt>
                <c:pt idx="2">
                  <c:v>Major (3) </c:v>
                </c:pt>
                <c:pt idx="3">
                  <c:v>Minor (4) </c:v>
                </c:pt>
                <c:pt idx="4">
                  <c:v>Trivial (5)</c:v>
                </c:pt>
              </c:strCache>
            </c:strRef>
          </c:cat>
          <c:val>
            <c:numRef>
              <c:f>'Resumen Testing'!$AI$26:$AI$30</c:f>
              <c:numCache>
                <c:formatCode>General</c:formatCode>
                <c:ptCount val="5"/>
                <c:pt idx="0">
                  <c:v>11</c:v>
                </c:pt>
                <c:pt idx="1">
                  <c:v>18</c:v>
                </c:pt>
                <c:pt idx="2">
                  <c:v>52</c:v>
                </c:pt>
                <c:pt idx="3">
                  <c:v>18</c:v>
                </c:pt>
                <c:pt idx="4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06027872"/>
        <c:axId val="-1606025152"/>
      </c:barChart>
      <c:catAx>
        <c:axId val="-1606027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5152"/>
        <c:crosses val="autoZero"/>
        <c:auto val="1"/>
        <c:lblAlgn val="ctr"/>
        <c:lblOffset val="100"/>
        <c:noMultiLvlLbl val="0"/>
      </c:catAx>
      <c:valAx>
        <c:axId val="-1606025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7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Cost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5"/>
              <c:pt idx="0">
                <c:v>August 2013</c:v>
              </c:pt>
              <c:pt idx="1">
                <c:v>September 2013</c:v>
              </c:pt>
              <c:pt idx="2">
                <c:v>October 2013</c:v>
              </c:pt>
              <c:pt idx="3">
                <c:v>November 2013</c:v>
              </c:pt>
              <c:pt idx="4">
                <c:v>December 2013</c:v>
              </c:pt>
              <c:pt idx="5">
                <c:v>January 2014</c:v>
              </c:pt>
              <c:pt idx="6">
                <c:v>February 2014</c:v>
              </c:pt>
              <c:pt idx="7">
                <c:v>March 2014</c:v>
              </c:pt>
              <c:pt idx="8">
                <c:v>April 2014</c:v>
              </c:pt>
              <c:pt idx="9">
                <c:v>May 2014</c:v>
              </c:pt>
              <c:pt idx="10">
                <c:v>June 2014</c:v>
              </c:pt>
              <c:pt idx="11">
                <c:v>July 2014</c:v>
              </c:pt>
              <c:pt idx="12">
                <c:v>August 2014</c:v>
              </c:pt>
              <c:pt idx="13">
                <c:v>September 2014</c:v>
              </c:pt>
              <c:pt idx="14">
                <c:v>October 2014</c:v>
              </c:pt>
            </c:strLit>
          </c:cat>
          <c:val>
            <c:numLit>
              <c:formatCode>\$#,##0.00</c:formatCode>
              <c:ptCount val="15"/>
              <c:pt idx="0">
                <c:v>3549</c:v>
              </c:pt>
              <c:pt idx="1">
                <c:v>15184</c:v>
              </c:pt>
              <c:pt idx="2">
                <c:v>10472.333333333334</c:v>
              </c:pt>
              <c:pt idx="3">
                <c:v>20022</c:v>
              </c:pt>
              <c:pt idx="4">
                <c:v>22350</c:v>
              </c:pt>
              <c:pt idx="5">
                <c:v>32700</c:v>
              </c:pt>
              <c:pt idx="6">
                <c:v>37110</c:v>
              </c:pt>
              <c:pt idx="7">
                <c:v>47310</c:v>
              </c:pt>
              <c:pt idx="8">
                <c:v>54780</c:v>
              </c:pt>
              <c:pt idx="9">
                <c:v>54780</c:v>
              </c:pt>
              <c:pt idx="10">
                <c:v>48330</c:v>
              </c:pt>
              <c:pt idx="11">
                <c:v>42090</c:v>
              </c:pt>
              <c:pt idx="12">
                <c:v>36226</c:v>
              </c:pt>
              <c:pt idx="13">
                <c:v>30012</c:v>
              </c:pt>
              <c:pt idx="14">
                <c:v>6954.5128229166676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606031680"/>
        <c:axId val="-1606032768"/>
      </c:barChart>
      <c:lineChart>
        <c:grouping val="standard"/>
        <c:varyColors val="0"/>
        <c:ser>
          <c:idx val="1"/>
          <c:order val="1"/>
          <c:tx>
            <c:v>Cumulative Cost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5"/>
              <c:pt idx="0">
                <c:v>August 2013</c:v>
              </c:pt>
              <c:pt idx="1">
                <c:v>September 2013</c:v>
              </c:pt>
              <c:pt idx="2">
                <c:v>October 2013</c:v>
              </c:pt>
              <c:pt idx="3">
                <c:v>November 2013</c:v>
              </c:pt>
              <c:pt idx="4">
                <c:v>December 2013</c:v>
              </c:pt>
              <c:pt idx="5">
                <c:v>January 2014</c:v>
              </c:pt>
              <c:pt idx="6">
                <c:v>February 2014</c:v>
              </c:pt>
              <c:pt idx="7">
                <c:v>March 2014</c:v>
              </c:pt>
              <c:pt idx="8">
                <c:v>April 2014</c:v>
              </c:pt>
              <c:pt idx="9">
                <c:v>May 2014</c:v>
              </c:pt>
              <c:pt idx="10">
                <c:v>June 2014</c:v>
              </c:pt>
              <c:pt idx="11">
                <c:v>July 2014</c:v>
              </c:pt>
              <c:pt idx="12">
                <c:v>August 2014</c:v>
              </c:pt>
              <c:pt idx="13">
                <c:v>September 2014</c:v>
              </c:pt>
              <c:pt idx="14">
                <c:v>October 2014</c:v>
              </c:pt>
            </c:strLit>
          </c:cat>
          <c:val>
            <c:numLit>
              <c:formatCode>\$#,##0.00</c:formatCode>
              <c:ptCount val="15"/>
              <c:pt idx="0">
                <c:v>3549</c:v>
              </c:pt>
              <c:pt idx="1">
                <c:v>18733</c:v>
              </c:pt>
              <c:pt idx="2">
                <c:v>29205.333333333336</c:v>
              </c:pt>
              <c:pt idx="3">
                <c:v>49227.333333333343</c:v>
              </c:pt>
              <c:pt idx="4">
                <c:v>71577.333333333343</c:v>
              </c:pt>
              <c:pt idx="5">
                <c:v>104277.33333333334</c:v>
              </c:pt>
              <c:pt idx="6">
                <c:v>141387.33333333334</c:v>
              </c:pt>
              <c:pt idx="7">
                <c:v>188697.33333333337</c:v>
              </c:pt>
              <c:pt idx="8">
                <c:v>243477.33333333337</c:v>
              </c:pt>
              <c:pt idx="9">
                <c:v>298257.33333333337</c:v>
              </c:pt>
              <c:pt idx="10">
                <c:v>346587.33333333337</c:v>
              </c:pt>
              <c:pt idx="11">
                <c:v>388677.33333333337</c:v>
              </c:pt>
              <c:pt idx="12">
                <c:v>424903.33333333337</c:v>
              </c:pt>
              <c:pt idx="13">
                <c:v>454915.33333333337</c:v>
              </c:pt>
              <c:pt idx="14">
                <c:v>461869.84615624999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06030592"/>
        <c:axId val="-1606037120"/>
      </c:lineChart>
      <c:catAx>
        <c:axId val="-160603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2768"/>
        <c:crosses val="autoZero"/>
        <c:auto val="1"/>
        <c:lblAlgn val="ctr"/>
        <c:lblOffset val="100"/>
        <c:noMultiLvlLbl val="0"/>
      </c:catAx>
      <c:valAx>
        <c:axId val="-160603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1680"/>
        <c:crosses val="autoZero"/>
        <c:crossBetween val="between"/>
      </c:valAx>
      <c:valAx>
        <c:axId val="-1606037120"/>
        <c:scaling>
          <c:orientation val="minMax"/>
        </c:scaling>
        <c:delete val="0"/>
        <c:axPos val="r"/>
        <c:numFmt formatCode="\$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0592"/>
        <c:crosses val="max"/>
        <c:crossBetween val="between"/>
      </c:valAx>
      <c:catAx>
        <c:axId val="-1606030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060371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Cost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17"/>
              <c:pt idx="0">
                <c:v>August 2013</c:v>
              </c:pt>
              <c:pt idx="1">
                <c:v>September 2013</c:v>
              </c:pt>
              <c:pt idx="2">
                <c:v>October 2013</c:v>
              </c:pt>
              <c:pt idx="3">
                <c:v>November 2013</c:v>
              </c:pt>
              <c:pt idx="4">
                <c:v>December 2013</c:v>
              </c:pt>
              <c:pt idx="5">
                <c:v>January 2014</c:v>
              </c:pt>
              <c:pt idx="6">
                <c:v>February 2014</c:v>
              </c:pt>
              <c:pt idx="7">
                <c:v>March 2014</c:v>
              </c:pt>
              <c:pt idx="8">
                <c:v>April 2014</c:v>
              </c:pt>
              <c:pt idx="9">
                <c:v>May 2014</c:v>
              </c:pt>
              <c:pt idx="10">
                <c:v>June 2014</c:v>
              </c:pt>
              <c:pt idx="11">
                <c:v>July 2014</c:v>
              </c:pt>
              <c:pt idx="12">
                <c:v>August 2014</c:v>
              </c:pt>
              <c:pt idx="13">
                <c:v>September 2014</c:v>
              </c:pt>
              <c:pt idx="14">
                <c:v>October 2014</c:v>
              </c:pt>
              <c:pt idx="15">
                <c:v>November 2014</c:v>
              </c:pt>
              <c:pt idx="16">
                <c:v>December 2014</c:v>
              </c:pt>
            </c:strLit>
          </c:cat>
          <c:val>
            <c:numLit>
              <c:formatCode>\$#,##0.00</c:formatCode>
              <c:ptCount val="17"/>
              <c:pt idx="0">
                <c:v>3549</c:v>
              </c:pt>
              <c:pt idx="1">
                <c:v>15184</c:v>
              </c:pt>
              <c:pt idx="2">
                <c:v>10472.333333333334</c:v>
              </c:pt>
              <c:pt idx="3">
                <c:v>20022</c:v>
              </c:pt>
              <c:pt idx="4">
                <c:v>22350</c:v>
              </c:pt>
              <c:pt idx="5">
                <c:v>25740</c:v>
              </c:pt>
              <c:pt idx="6">
                <c:v>23550</c:v>
              </c:pt>
              <c:pt idx="7">
                <c:v>34770</c:v>
              </c:pt>
              <c:pt idx="8">
                <c:v>40260</c:v>
              </c:pt>
              <c:pt idx="9">
                <c:v>40260</c:v>
              </c:pt>
              <c:pt idx="10">
                <c:v>38430</c:v>
              </c:pt>
              <c:pt idx="11">
                <c:v>42090</c:v>
              </c:pt>
              <c:pt idx="12">
                <c:v>38430</c:v>
              </c:pt>
              <c:pt idx="13">
                <c:v>40260</c:v>
              </c:pt>
              <c:pt idx="14">
                <c:v>33958</c:v>
              </c:pt>
              <c:pt idx="15">
                <c:v>62381.166666666672</c:v>
              </c:pt>
              <c:pt idx="16">
                <c:v>8484.5128229166676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606027328"/>
        <c:axId val="-1606024064"/>
      </c:barChart>
      <c:lineChart>
        <c:grouping val="standard"/>
        <c:varyColors val="0"/>
        <c:ser>
          <c:idx val="1"/>
          <c:order val="1"/>
          <c:tx>
            <c:v>Cumulative Cost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Lit>
              <c:ptCount val="17"/>
              <c:pt idx="0">
                <c:v>August 2013</c:v>
              </c:pt>
              <c:pt idx="1">
                <c:v>September 2013</c:v>
              </c:pt>
              <c:pt idx="2">
                <c:v>October 2013</c:v>
              </c:pt>
              <c:pt idx="3">
                <c:v>November 2013</c:v>
              </c:pt>
              <c:pt idx="4">
                <c:v>December 2013</c:v>
              </c:pt>
              <c:pt idx="5">
                <c:v>January 2014</c:v>
              </c:pt>
              <c:pt idx="6">
                <c:v>February 2014</c:v>
              </c:pt>
              <c:pt idx="7">
                <c:v>March 2014</c:v>
              </c:pt>
              <c:pt idx="8">
                <c:v>April 2014</c:v>
              </c:pt>
              <c:pt idx="9">
                <c:v>May 2014</c:v>
              </c:pt>
              <c:pt idx="10">
                <c:v>June 2014</c:v>
              </c:pt>
              <c:pt idx="11">
                <c:v>July 2014</c:v>
              </c:pt>
              <c:pt idx="12">
                <c:v>August 2014</c:v>
              </c:pt>
              <c:pt idx="13">
                <c:v>September 2014</c:v>
              </c:pt>
              <c:pt idx="14">
                <c:v>October 2014</c:v>
              </c:pt>
              <c:pt idx="15">
                <c:v>November 2014</c:v>
              </c:pt>
              <c:pt idx="16">
                <c:v>December 2014</c:v>
              </c:pt>
            </c:strLit>
          </c:cat>
          <c:val>
            <c:numLit>
              <c:formatCode>\$#,##0.00</c:formatCode>
              <c:ptCount val="17"/>
              <c:pt idx="0">
                <c:v>3549</c:v>
              </c:pt>
              <c:pt idx="1">
                <c:v>18733</c:v>
              </c:pt>
              <c:pt idx="2">
                <c:v>29205.333333333336</c:v>
              </c:pt>
              <c:pt idx="3">
                <c:v>49227.333333333343</c:v>
              </c:pt>
              <c:pt idx="4">
                <c:v>71577.333333333343</c:v>
              </c:pt>
              <c:pt idx="5">
                <c:v>97317.333333333343</c:v>
              </c:pt>
              <c:pt idx="6">
                <c:v>120867.33333333334</c:v>
              </c:pt>
              <c:pt idx="7">
                <c:v>155637.33333333334</c:v>
              </c:pt>
              <c:pt idx="8">
                <c:v>195897.33333333337</c:v>
              </c:pt>
              <c:pt idx="9">
                <c:v>236157.33333333337</c:v>
              </c:pt>
              <c:pt idx="10">
                <c:v>274587.33333333337</c:v>
              </c:pt>
              <c:pt idx="11">
                <c:v>316677.33333333337</c:v>
              </c:pt>
              <c:pt idx="12">
                <c:v>355107.33333333337</c:v>
              </c:pt>
              <c:pt idx="13">
                <c:v>395367.33333333337</c:v>
              </c:pt>
              <c:pt idx="14">
                <c:v>429325.33333333337</c:v>
              </c:pt>
              <c:pt idx="15">
                <c:v>491706.5</c:v>
              </c:pt>
              <c:pt idx="16">
                <c:v>500191.01282291667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06026240"/>
        <c:axId val="-1606026784"/>
      </c:lineChart>
      <c:catAx>
        <c:axId val="-160602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4064"/>
        <c:crosses val="autoZero"/>
        <c:auto val="1"/>
        <c:lblAlgn val="ctr"/>
        <c:lblOffset val="100"/>
        <c:noMultiLvlLbl val="0"/>
      </c:catAx>
      <c:valAx>
        <c:axId val="-160602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\$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7328"/>
        <c:crosses val="autoZero"/>
        <c:crossBetween val="between"/>
      </c:valAx>
      <c:valAx>
        <c:axId val="-1606026784"/>
        <c:scaling>
          <c:orientation val="minMax"/>
        </c:scaling>
        <c:delete val="0"/>
        <c:axPos val="r"/>
        <c:numFmt formatCode="\$#,##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26240"/>
        <c:crosses val="max"/>
        <c:crossBetween val="between"/>
      </c:valAx>
      <c:catAx>
        <c:axId val="-16060262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06026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Baseline Remaining Tasks</c:v>
          </c:tx>
          <c:spPr>
            <a:ln w="28575" cap="rnd">
              <a:solidFill>
                <a:schemeClr val="accent1">
                  <a:tint val="10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34"/>
              <c:pt idx="0">
                <c:v>8/18/13</c:v>
              </c:pt>
              <c:pt idx="1">
                <c:v>9/1/13</c:v>
              </c:pt>
              <c:pt idx="2">
                <c:v>9/15/13</c:v>
              </c:pt>
              <c:pt idx="3">
                <c:v>9/29/13</c:v>
              </c:pt>
              <c:pt idx="4">
                <c:v>10/13/13</c:v>
              </c:pt>
              <c:pt idx="5">
                <c:v>10/27/13</c:v>
              </c:pt>
              <c:pt idx="6">
                <c:v>11/10/13</c:v>
              </c:pt>
              <c:pt idx="7">
                <c:v>11/24/13</c:v>
              </c:pt>
              <c:pt idx="8">
                <c:v>12/8/13</c:v>
              </c:pt>
              <c:pt idx="9">
                <c:v>12/22/13</c:v>
              </c:pt>
              <c:pt idx="10">
                <c:v>1/5/14</c:v>
              </c:pt>
              <c:pt idx="11">
                <c:v>1/19/14</c:v>
              </c:pt>
              <c:pt idx="12">
                <c:v>2/2/14</c:v>
              </c:pt>
              <c:pt idx="13">
                <c:v>2/16/14</c:v>
              </c:pt>
              <c:pt idx="14">
                <c:v>3/2/14</c:v>
              </c:pt>
              <c:pt idx="15">
                <c:v>3/16/14</c:v>
              </c:pt>
              <c:pt idx="16">
                <c:v>3/30/14</c:v>
              </c:pt>
              <c:pt idx="17">
                <c:v>4/13/14</c:v>
              </c:pt>
              <c:pt idx="18">
                <c:v>4/27/14</c:v>
              </c:pt>
              <c:pt idx="19">
                <c:v>5/11/14</c:v>
              </c:pt>
              <c:pt idx="20">
                <c:v>5/25/14</c:v>
              </c:pt>
              <c:pt idx="21">
                <c:v>6/8/14</c:v>
              </c:pt>
              <c:pt idx="22">
                <c:v>6/22/14</c:v>
              </c:pt>
              <c:pt idx="23">
                <c:v>7/6/14</c:v>
              </c:pt>
              <c:pt idx="24">
                <c:v>7/20/14</c:v>
              </c:pt>
              <c:pt idx="25">
                <c:v>8/3/14</c:v>
              </c:pt>
              <c:pt idx="26">
                <c:v>8/17/14</c:v>
              </c:pt>
              <c:pt idx="27">
                <c:v>8/31/14</c:v>
              </c:pt>
              <c:pt idx="28">
                <c:v>9/14/14</c:v>
              </c:pt>
              <c:pt idx="29">
                <c:v>9/28/14</c:v>
              </c:pt>
              <c:pt idx="30">
                <c:v>10/12/14</c:v>
              </c:pt>
              <c:pt idx="31">
                <c:v>10/26/14</c:v>
              </c:pt>
              <c:pt idx="32">
                <c:v>11/9/14</c:v>
              </c:pt>
              <c:pt idx="33">
                <c:v>11/23/14</c:v>
              </c:pt>
            </c:strLit>
          </c:cat>
          <c:val>
            <c:numLit>
              <c:formatCode>General</c:formatCode>
              <c:ptCount val="34"/>
              <c:pt idx="0">
                <c:v>105</c:v>
              </c:pt>
              <c:pt idx="1">
                <c:v>97</c:v>
              </c:pt>
              <c:pt idx="2">
                <c:v>94</c:v>
              </c:pt>
              <c:pt idx="3">
                <c:v>88</c:v>
              </c:pt>
              <c:pt idx="4">
                <c:v>85</c:v>
              </c:pt>
              <c:pt idx="5">
                <c:v>78</c:v>
              </c:pt>
              <c:pt idx="6">
                <c:v>73</c:v>
              </c:pt>
              <c:pt idx="7">
                <c:v>63</c:v>
              </c:pt>
              <c:pt idx="8">
                <c:v>63</c:v>
              </c:pt>
              <c:pt idx="9">
                <c:v>62</c:v>
              </c:pt>
              <c:pt idx="10">
                <c:v>62</c:v>
              </c:pt>
              <c:pt idx="11">
                <c:v>61</c:v>
              </c:pt>
              <c:pt idx="12">
                <c:v>60</c:v>
              </c:pt>
              <c:pt idx="13">
                <c:v>59</c:v>
              </c:pt>
              <c:pt idx="14">
                <c:v>59</c:v>
              </c:pt>
              <c:pt idx="15">
                <c:v>58</c:v>
              </c:pt>
              <c:pt idx="16">
                <c:v>57</c:v>
              </c:pt>
              <c:pt idx="17">
                <c:v>56</c:v>
              </c:pt>
              <c:pt idx="18">
                <c:v>56</c:v>
              </c:pt>
              <c:pt idx="19">
                <c:v>55</c:v>
              </c:pt>
              <c:pt idx="20">
                <c:v>54</c:v>
              </c:pt>
              <c:pt idx="21">
                <c:v>53</c:v>
              </c:pt>
              <c:pt idx="22">
                <c:v>53</c:v>
              </c:pt>
              <c:pt idx="23">
                <c:v>52</c:v>
              </c:pt>
              <c:pt idx="24">
                <c:v>51</c:v>
              </c:pt>
              <c:pt idx="25">
                <c:v>50</c:v>
              </c:pt>
              <c:pt idx="26">
                <c:v>50</c:v>
              </c:pt>
              <c:pt idx="27">
                <c:v>49</c:v>
              </c:pt>
              <c:pt idx="28">
                <c:v>48</c:v>
              </c:pt>
              <c:pt idx="29">
                <c:v>46</c:v>
              </c:pt>
              <c:pt idx="30">
                <c:v>45</c:v>
              </c:pt>
              <c:pt idx="31">
                <c:v>38</c:v>
              </c:pt>
              <c:pt idx="32">
                <c:v>15</c:v>
              </c:pt>
              <c:pt idx="33">
                <c:v>0</c:v>
              </c:pt>
            </c:numLit>
          </c:val>
          <c:smooth val="0"/>
        </c:ser>
        <c:ser>
          <c:idx val="1"/>
          <c:order val="1"/>
          <c:tx>
            <c:v>Remaining Tasks</c:v>
          </c:tx>
          <c:spPr>
            <a:ln w="28575" cap="rnd">
              <a:solidFill>
                <a:schemeClr val="accent2">
                  <a:tint val="10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34"/>
              <c:pt idx="0">
                <c:v>8/18/13</c:v>
              </c:pt>
              <c:pt idx="1">
                <c:v>9/1/13</c:v>
              </c:pt>
              <c:pt idx="2">
                <c:v>9/15/13</c:v>
              </c:pt>
              <c:pt idx="3">
                <c:v>9/29/13</c:v>
              </c:pt>
              <c:pt idx="4">
                <c:v>10/13/13</c:v>
              </c:pt>
              <c:pt idx="5">
                <c:v>10/27/13</c:v>
              </c:pt>
              <c:pt idx="6">
                <c:v>11/10/13</c:v>
              </c:pt>
              <c:pt idx="7">
                <c:v>11/24/13</c:v>
              </c:pt>
              <c:pt idx="8">
                <c:v>12/8/13</c:v>
              </c:pt>
              <c:pt idx="9">
                <c:v>12/22/13</c:v>
              </c:pt>
              <c:pt idx="10">
                <c:v>1/5/14</c:v>
              </c:pt>
              <c:pt idx="11">
                <c:v>1/19/14</c:v>
              </c:pt>
              <c:pt idx="12">
                <c:v>2/2/14</c:v>
              </c:pt>
              <c:pt idx="13">
                <c:v>2/16/14</c:v>
              </c:pt>
              <c:pt idx="14">
                <c:v>3/2/14</c:v>
              </c:pt>
              <c:pt idx="15">
                <c:v>3/16/14</c:v>
              </c:pt>
              <c:pt idx="16">
                <c:v>3/30/14</c:v>
              </c:pt>
              <c:pt idx="17">
                <c:v>4/13/14</c:v>
              </c:pt>
              <c:pt idx="18">
                <c:v>4/27/14</c:v>
              </c:pt>
              <c:pt idx="19">
                <c:v>5/11/14</c:v>
              </c:pt>
              <c:pt idx="20">
                <c:v>5/25/14</c:v>
              </c:pt>
              <c:pt idx="21">
                <c:v>6/8/14</c:v>
              </c:pt>
              <c:pt idx="22">
                <c:v>6/22/14</c:v>
              </c:pt>
              <c:pt idx="23">
                <c:v>7/6/14</c:v>
              </c:pt>
              <c:pt idx="24">
                <c:v>7/20/14</c:v>
              </c:pt>
              <c:pt idx="25">
                <c:v>8/3/14</c:v>
              </c:pt>
              <c:pt idx="26">
                <c:v>8/17/14</c:v>
              </c:pt>
              <c:pt idx="27">
                <c:v>8/31/14</c:v>
              </c:pt>
              <c:pt idx="28">
                <c:v>9/14/14</c:v>
              </c:pt>
              <c:pt idx="29">
                <c:v>9/28/14</c:v>
              </c:pt>
              <c:pt idx="30">
                <c:v>10/12/14</c:v>
              </c:pt>
              <c:pt idx="31">
                <c:v>10/26/14</c:v>
              </c:pt>
              <c:pt idx="32">
                <c:v>11/9/14</c:v>
              </c:pt>
              <c:pt idx="33">
                <c:v>11/23/14</c:v>
              </c:pt>
            </c:strLit>
          </c:cat>
          <c:val>
            <c:numLit>
              <c:formatCode>General</c:formatCode>
              <c:ptCount val="34"/>
              <c:pt idx="0">
                <c:v>105</c:v>
              </c:pt>
              <c:pt idx="1">
                <c:v>97</c:v>
              </c:pt>
              <c:pt idx="2">
                <c:v>94</c:v>
              </c:pt>
              <c:pt idx="3">
                <c:v>88</c:v>
              </c:pt>
              <c:pt idx="4">
                <c:v>85</c:v>
              </c:pt>
              <c:pt idx="5">
                <c:v>78</c:v>
              </c:pt>
              <c:pt idx="6">
                <c:v>73</c:v>
              </c:pt>
              <c:pt idx="7">
                <c:v>66</c:v>
              </c:pt>
              <c:pt idx="8">
                <c:v>66</c:v>
              </c:pt>
              <c:pt idx="9">
                <c:v>65</c:v>
              </c:pt>
              <c:pt idx="10">
                <c:v>65</c:v>
              </c:pt>
              <c:pt idx="11">
                <c:v>64</c:v>
              </c:pt>
              <c:pt idx="12">
                <c:v>63</c:v>
              </c:pt>
              <c:pt idx="13">
                <c:v>62</c:v>
              </c:pt>
              <c:pt idx="14">
                <c:v>62</c:v>
              </c:pt>
              <c:pt idx="15">
                <c:v>61</c:v>
              </c:pt>
              <c:pt idx="16">
                <c:v>60</c:v>
              </c:pt>
              <c:pt idx="17">
                <c:v>59</c:v>
              </c:pt>
              <c:pt idx="18">
                <c:v>59</c:v>
              </c:pt>
              <c:pt idx="19">
                <c:v>58</c:v>
              </c:pt>
              <c:pt idx="20">
                <c:v>57</c:v>
              </c:pt>
              <c:pt idx="21">
                <c:v>56</c:v>
              </c:pt>
              <c:pt idx="22">
                <c:v>56</c:v>
              </c:pt>
              <c:pt idx="23">
                <c:v>55</c:v>
              </c:pt>
              <c:pt idx="24">
                <c:v>54</c:v>
              </c:pt>
              <c:pt idx="25">
                <c:v>53</c:v>
              </c:pt>
              <c:pt idx="26">
                <c:v>53</c:v>
              </c:pt>
              <c:pt idx="27">
                <c:v>52</c:v>
              </c:pt>
              <c:pt idx="28">
                <c:v>51</c:v>
              </c:pt>
              <c:pt idx="29">
                <c:v>50</c:v>
              </c:pt>
              <c:pt idx="30">
                <c:v>47</c:v>
              </c:pt>
              <c:pt idx="31">
                <c:v>40</c:v>
              </c:pt>
              <c:pt idx="32">
                <c:v>15</c:v>
              </c:pt>
              <c:pt idx="33">
                <c:v>0</c:v>
              </c:pt>
            </c:numLit>
          </c:val>
          <c:smooth val="0"/>
        </c:ser>
        <c:ser>
          <c:idx val="2"/>
          <c:order val="2"/>
          <c:tx>
            <c:v>Remaining Actual Tasks</c:v>
          </c:tx>
          <c:spPr>
            <a:ln w="28575" cap="rnd">
              <a:solidFill>
                <a:schemeClr val="accent3">
                  <a:tint val="100000"/>
                </a:schemeClr>
              </a:solidFill>
              <a:round/>
            </a:ln>
            <a:effectLst/>
          </c:spPr>
          <c:marker>
            <c:symbol val="none"/>
          </c:marker>
          <c:cat>
            <c:strLit>
              <c:ptCount val="34"/>
              <c:pt idx="0">
                <c:v>8/18/13</c:v>
              </c:pt>
              <c:pt idx="1">
                <c:v>9/1/13</c:v>
              </c:pt>
              <c:pt idx="2">
                <c:v>9/15/13</c:v>
              </c:pt>
              <c:pt idx="3">
                <c:v>9/29/13</c:v>
              </c:pt>
              <c:pt idx="4">
                <c:v>10/13/13</c:v>
              </c:pt>
              <c:pt idx="5">
                <c:v>10/27/13</c:v>
              </c:pt>
              <c:pt idx="6">
                <c:v>11/10/13</c:v>
              </c:pt>
              <c:pt idx="7">
                <c:v>11/24/13</c:v>
              </c:pt>
              <c:pt idx="8">
                <c:v>12/8/13</c:v>
              </c:pt>
              <c:pt idx="9">
                <c:v>12/22/13</c:v>
              </c:pt>
              <c:pt idx="10">
                <c:v>1/5/14</c:v>
              </c:pt>
              <c:pt idx="11">
                <c:v>1/19/14</c:v>
              </c:pt>
              <c:pt idx="12">
                <c:v>2/2/14</c:v>
              </c:pt>
              <c:pt idx="13">
                <c:v>2/16/14</c:v>
              </c:pt>
              <c:pt idx="14">
                <c:v>3/2/14</c:v>
              </c:pt>
              <c:pt idx="15">
                <c:v>3/16/14</c:v>
              </c:pt>
              <c:pt idx="16">
                <c:v>3/30/14</c:v>
              </c:pt>
              <c:pt idx="17">
                <c:v>4/13/14</c:v>
              </c:pt>
              <c:pt idx="18">
                <c:v>4/27/14</c:v>
              </c:pt>
              <c:pt idx="19">
                <c:v>5/11/14</c:v>
              </c:pt>
              <c:pt idx="20">
                <c:v>5/25/14</c:v>
              </c:pt>
              <c:pt idx="21">
                <c:v>6/8/14</c:v>
              </c:pt>
              <c:pt idx="22">
                <c:v>6/22/14</c:v>
              </c:pt>
              <c:pt idx="23">
                <c:v>7/6/14</c:v>
              </c:pt>
              <c:pt idx="24">
                <c:v>7/20/14</c:v>
              </c:pt>
              <c:pt idx="25">
                <c:v>8/3/14</c:v>
              </c:pt>
              <c:pt idx="26">
                <c:v>8/17/14</c:v>
              </c:pt>
              <c:pt idx="27">
                <c:v>8/31/14</c:v>
              </c:pt>
              <c:pt idx="28">
                <c:v>9/14/14</c:v>
              </c:pt>
              <c:pt idx="29">
                <c:v>9/28/14</c:v>
              </c:pt>
              <c:pt idx="30">
                <c:v>10/12/14</c:v>
              </c:pt>
              <c:pt idx="31">
                <c:v>10/26/14</c:v>
              </c:pt>
              <c:pt idx="32">
                <c:v>11/9/14</c:v>
              </c:pt>
              <c:pt idx="33">
                <c:v>11/23/14</c:v>
              </c:pt>
            </c:strLit>
          </c:cat>
          <c:val>
            <c:numLit>
              <c:formatCode>General</c:formatCode>
              <c:ptCount val="34"/>
              <c:pt idx="0">
                <c:v>105</c:v>
              </c:pt>
              <c:pt idx="1">
                <c:v>97</c:v>
              </c:pt>
              <c:pt idx="2">
                <c:v>94</c:v>
              </c:pt>
              <c:pt idx="3">
                <c:v>88</c:v>
              </c:pt>
              <c:pt idx="4">
                <c:v>85</c:v>
              </c:pt>
              <c:pt idx="5">
                <c:v>78</c:v>
              </c:pt>
              <c:pt idx="6">
                <c:v>73</c:v>
              </c:pt>
              <c:pt idx="7">
                <c:v>66</c:v>
              </c:pt>
              <c:pt idx="8">
                <c:v>66</c:v>
              </c:pt>
              <c:pt idx="9">
                <c:v>65</c:v>
              </c:pt>
              <c:pt idx="10">
                <c:v>65</c:v>
              </c:pt>
              <c:pt idx="11">
                <c:v>64</c:v>
              </c:pt>
              <c:pt idx="12">
                <c:v>63</c:v>
              </c:pt>
              <c:pt idx="13">
                <c:v>62</c:v>
              </c:pt>
              <c:pt idx="14">
                <c:v>62</c:v>
              </c:pt>
              <c:pt idx="15">
                <c:v>61</c:v>
              </c:pt>
              <c:pt idx="16">
                <c:v>60</c:v>
              </c:pt>
              <c:pt idx="17">
                <c:v>59</c:v>
              </c:pt>
              <c:pt idx="18">
                <c:v>59</c:v>
              </c:pt>
              <c:pt idx="19">
                <c:v>58</c:v>
              </c:pt>
              <c:pt idx="20">
                <c:v>57</c:v>
              </c:pt>
              <c:pt idx="21">
                <c:v>56</c:v>
              </c:pt>
              <c:pt idx="22">
                <c:v>56</c:v>
              </c:pt>
              <c:pt idx="23">
                <c:v>55</c:v>
              </c:pt>
              <c:pt idx="24">
                <c:v>54</c:v>
              </c:pt>
              <c:pt idx="25">
                <c:v>53</c:v>
              </c:pt>
              <c:pt idx="26">
                <c:v>53</c:v>
              </c:pt>
              <c:pt idx="27">
                <c:v>52</c:v>
              </c:pt>
              <c:pt idx="28">
                <c:v>51</c:v>
              </c:pt>
              <c:pt idx="29">
                <c:v>50</c:v>
              </c:pt>
              <c:pt idx="30">
                <c:v>47</c:v>
              </c:pt>
              <c:pt idx="31">
                <c:v>40</c:v>
              </c:pt>
              <c:pt idx="32">
                <c:v>15</c:v>
              </c:pt>
              <c:pt idx="33">
                <c:v>0</c:v>
              </c:pt>
            </c:numLit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06038752"/>
        <c:axId val="-1605203120"/>
      </c:lineChart>
      <c:catAx>
        <c:axId val="-16060387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3120"/>
        <c:crosses val="autoZero"/>
        <c:auto val="1"/>
        <c:lblAlgn val="ctr"/>
        <c:lblOffset val="100"/>
        <c:noMultiLvlLbl val="0"/>
      </c:catAx>
      <c:valAx>
        <c:axId val="-160520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6038752"/>
        <c:crosses val="autoZero"/>
        <c:crossBetween val="between"/>
      </c:valAx>
      <c:spPr>
        <a:noFill/>
        <a:ln>
          <a:noFill/>
        </a:ln>
        <a:effectLst/>
      </c:spPr>
      <c:extLst/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 dirty="0"/>
              <a:t>Costo</a:t>
            </a:r>
            <a:r>
              <a:rPr lang="es-AR" sz="1800" b="1" u="sng" baseline="0" dirty="0"/>
              <a:t> Estimado vs </a:t>
            </a:r>
            <a:r>
              <a:rPr lang="es-AR" sz="1800" b="1" u="sng" baseline="0" dirty="0" smtClean="0"/>
              <a:t>Real por Recurso</a:t>
            </a:r>
            <a:endParaRPr lang="es-AR" sz="1800" b="1" u="sng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'Estimated Resources'!$B$2</c:f>
              <c:strCache>
                <c:ptCount val="1"/>
                <c:pt idx="0">
                  <c:v>Estimado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'Estimated Resources'!$B$4:$B$12</c:f>
              <c:strCache>
                <c:ptCount val="9"/>
                <c:pt idx="0">
                  <c:v>Project Manager</c:v>
                </c:pt>
                <c:pt idx="1">
                  <c:v>Analista Funcional</c:v>
                </c:pt>
                <c:pt idx="2">
                  <c:v>Diseñador</c:v>
                </c:pt>
                <c:pt idx="3">
                  <c:v>Desarrollador Senior .NET</c:v>
                </c:pt>
                <c:pt idx="4">
                  <c:v>Desarrollador Junior .NET</c:v>
                </c:pt>
                <c:pt idx="5">
                  <c:v>DBA</c:v>
                </c:pt>
                <c:pt idx="6">
                  <c:v>Tester</c:v>
                </c:pt>
                <c:pt idx="7">
                  <c:v>Diseñador Grafico</c:v>
                </c:pt>
                <c:pt idx="8">
                  <c:v>Data Entry</c:v>
                </c:pt>
              </c:strCache>
            </c:strRef>
          </c:cat>
          <c:val>
            <c:numRef>
              <c:f>'Estimated Resources'!$D$4:$D$12</c:f>
              <c:numCache>
                <c:formatCode>"$"#,##0.00_);[Red]\("$"#,##0.00\)</c:formatCode>
                <c:ptCount val="9"/>
                <c:pt idx="0">
                  <c:v>27153.33</c:v>
                </c:pt>
                <c:pt idx="1">
                  <c:v>20948.669999999998</c:v>
                </c:pt>
                <c:pt idx="2">
                  <c:v>29448</c:v>
                </c:pt>
                <c:pt idx="3">
                  <c:v>161730</c:v>
                </c:pt>
                <c:pt idx="4">
                  <c:v>69934</c:v>
                </c:pt>
                <c:pt idx="5">
                  <c:v>7232</c:v>
                </c:pt>
                <c:pt idx="6">
                  <c:v>92224</c:v>
                </c:pt>
                <c:pt idx="7">
                  <c:v>52800</c:v>
                </c:pt>
                <c:pt idx="8">
                  <c:v>400</c:v>
                </c:pt>
              </c:numCache>
            </c:numRef>
          </c:val>
        </c:ser>
        <c:ser>
          <c:idx val="1"/>
          <c:order val="1"/>
          <c:tx>
            <c:strRef>
              <c:f>'Estimated Resources'!$J$2</c:f>
              <c:strCache>
                <c:ptCount val="1"/>
                <c:pt idx="0">
                  <c:v>Real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'Estimated Resources'!$B$4:$B$12</c:f>
              <c:strCache>
                <c:ptCount val="9"/>
                <c:pt idx="0">
                  <c:v>Project Manager</c:v>
                </c:pt>
                <c:pt idx="1">
                  <c:v>Analista Funcional</c:v>
                </c:pt>
                <c:pt idx="2">
                  <c:v>Diseñador</c:v>
                </c:pt>
                <c:pt idx="3">
                  <c:v>Desarrollador Senior .NET</c:v>
                </c:pt>
                <c:pt idx="4">
                  <c:v>Desarrollador Junior .NET</c:v>
                </c:pt>
                <c:pt idx="5">
                  <c:v>DBA</c:v>
                </c:pt>
                <c:pt idx="6">
                  <c:v>Tester</c:v>
                </c:pt>
                <c:pt idx="7">
                  <c:v>Diseñador Grafico</c:v>
                </c:pt>
                <c:pt idx="8">
                  <c:v>Data Entry</c:v>
                </c:pt>
              </c:strCache>
            </c:strRef>
          </c:cat>
          <c:val>
            <c:numRef>
              <c:f>'Estimated Resources'!$L$4:$L$12</c:f>
              <c:numCache>
                <c:formatCode>"$"#,##0.00_);[Red]\("$"#,##0.00\)</c:formatCode>
                <c:ptCount val="9"/>
                <c:pt idx="0">
                  <c:v>26953.33</c:v>
                </c:pt>
                <c:pt idx="1">
                  <c:v>20948.669999999998</c:v>
                </c:pt>
                <c:pt idx="2">
                  <c:v>10248</c:v>
                </c:pt>
                <c:pt idx="3">
                  <c:v>205875</c:v>
                </c:pt>
                <c:pt idx="4">
                  <c:v>87899.85</c:v>
                </c:pt>
                <c:pt idx="5">
                  <c:v>7552</c:v>
                </c:pt>
                <c:pt idx="6">
                  <c:v>130834</c:v>
                </c:pt>
                <c:pt idx="7">
                  <c:v>9480.17</c:v>
                </c:pt>
                <c:pt idx="8">
                  <c:v>400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605198224"/>
        <c:axId val="-1605197680"/>
        <c:axId val="0"/>
      </c:bar3DChart>
      <c:catAx>
        <c:axId val="-1605198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7680"/>
        <c:crosses val="autoZero"/>
        <c:auto val="1"/>
        <c:lblAlgn val="ctr"/>
        <c:lblOffset val="100"/>
        <c:noMultiLvlLbl val="0"/>
      </c:catAx>
      <c:valAx>
        <c:axId val="-16051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sz="1800" b="1" u="sng"/>
              <a:t>Trabajo Estimado</a:t>
            </a:r>
            <a:r>
              <a:rPr lang="es-AR" sz="1800" b="1" u="sng" baseline="0"/>
              <a:t> vs Real por Recurso</a:t>
            </a:r>
            <a:endParaRPr lang="es-AR" sz="1800" b="1" u="sng"/>
          </a:p>
        </c:rich>
      </c:tx>
      <c:layout>
        <c:manualLayout>
          <c:xMode val="edge"/>
          <c:yMode val="edge"/>
          <c:x val="0.36493048792659544"/>
          <c:y val="1.0255376643646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'Estimated Resources'!$B$2</c:f>
              <c:strCache>
                <c:ptCount val="1"/>
                <c:pt idx="0">
                  <c:v>Estimado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'Estimated Resources'!$B$4:$B$12</c:f>
              <c:strCache>
                <c:ptCount val="9"/>
                <c:pt idx="0">
                  <c:v>Project Manager</c:v>
                </c:pt>
                <c:pt idx="1">
                  <c:v>Analista Funcional</c:v>
                </c:pt>
                <c:pt idx="2">
                  <c:v>Diseñador</c:v>
                </c:pt>
                <c:pt idx="3">
                  <c:v>Desarrollador Senior .NET</c:v>
                </c:pt>
                <c:pt idx="4">
                  <c:v>Desarrollador Junior .NET</c:v>
                </c:pt>
                <c:pt idx="5">
                  <c:v>DBA</c:v>
                </c:pt>
                <c:pt idx="6">
                  <c:v>Tester</c:v>
                </c:pt>
                <c:pt idx="7">
                  <c:v>Diseñador Grafico</c:v>
                </c:pt>
                <c:pt idx="8">
                  <c:v>Data Entry</c:v>
                </c:pt>
              </c:strCache>
            </c:strRef>
          </c:cat>
          <c:val>
            <c:numRef>
              <c:f>'Estimated Resources'!$E$4:$E$12</c:f>
              <c:numCache>
                <c:formatCode>General</c:formatCode>
                <c:ptCount val="9"/>
                <c:pt idx="0">
                  <c:v>135.77000000000001</c:v>
                </c:pt>
                <c:pt idx="1">
                  <c:v>149.63</c:v>
                </c:pt>
                <c:pt idx="2">
                  <c:v>245.4</c:v>
                </c:pt>
                <c:pt idx="3" formatCode="#,##0">
                  <c:v>1198</c:v>
                </c:pt>
                <c:pt idx="4" formatCode="#,##0.00">
                  <c:v>1165.57</c:v>
                </c:pt>
                <c:pt idx="5">
                  <c:v>90.4</c:v>
                </c:pt>
                <c:pt idx="6">
                  <c:v>838.4</c:v>
                </c:pt>
                <c:pt idx="7">
                  <c:v>480</c:v>
                </c:pt>
                <c:pt idx="8">
                  <c:v>6</c:v>
                </c:pt>
              </c:numCache>
            </c:numRef>
          </c:val>
        </c:ser>
        <c:ser>
          <c:idx val="1"/>
          <c:order val="1"/>
          <c:tx>
            <c:strRef>
              <c:f>'Estimated Resources'!$J$2</c:f>
              <c:strCache>
                <c:ptCount val="1"/>
                <c:pt idx="0">
                  <c:v>Real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'Estimated Resources'!$B$4:$B$12</c:f>
              <c:strCache>
                <c:ptCount val="9"/>
                <c:pt idx="0">
                  <c:v>Project Manager</c:v>
                </c:pt>
                <c:pt idx="1">
                  <c:v>Analista Funcional</c:v>
                </c:pt>
                <c:pt idx="2">
                  <c:v>Diseñador</c:v>
                </c:pt>
                <c:pt idx="3">
                  <c:v>Desarrollador Senior .NET</c:v>
                </c:pt>
                <c:pt idx="4">
                  <c:v>Desarrollador Junior .NET</c:v>
                </c:pt>
                <c:pt idx="5">
                  <c:v>DBA</c:v>
                </c:pt>
                <c:pt idx="6">
                  <c:v>Tester</c:v>
                </c:pt>
                <c:pt idx="7">
                  <c:v>Diseñador Grafico</c:v>
                </c:pt>
                <c:pt idx="8">
                  <c:v>Data Entry</c:v>
                </c:pt>
              </c:strCache>
            </c:strRef>
          </c:cat>
          <c:val>
            <c:numRef>
              <c:f>'Estimated Resources'!$M$4:$M$12</c:f>
              <c:numCache>
                <c:formatCode>General</c:formatCode>
                <c:ptCount val="9"/>
                <c:pt idx="0">
                  <c:v>134.77000000000001</c:v>
                </c:pt>
                <c:pt idx="1">
                  <c:v>149.63</c:v>
                </c:pt>
                <c:pt idx="2">
                  <c:v>85.4</c:v>
                </c:pt>
                <c:pt idx="3" formatCode="#,##0">
                  <c:v>1525</c:v>
                </c:pt>
                <c:pt idx="4" formatCode="#,##0">
                  <c:v>1465</c:v>
                </c:pt>
                <c:pt idx="5">
                  <c:v>94.4</c:v>
                </c:pt>
                <c:pt idx="6" formatCode="#,##0.00">
                  <c:v>1189.4000000000001</c:v>
                </c:pt>
                <c:pt idx="7">
                  <c:v>86.18</c:v>
                </c:pt>
                <c:pt idx="8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605204752"/>
        <c:axId val="-1605192240"/>
        <c:axId val="0"/>
      </c:bar3DChart>
      <c:catAx>
        <c:axId val="-160520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192240"/>
        <c:crosses val="autoZero"/>
        <c:auto val="1"/>
        <c:lblAlgn val="ctr"/>
        <c:lblOffset val="100"/>
        <c:noMultiLvlLbl val="0"/>
      </c:catAx>
      <c:valAx>
        <c:axId val="-16051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-160520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>
  <a:schemeClr val="accent1"/>
  <a:schemeClr val="accent2"/>
  <a:schemeClr val="accent3"/>
  <a:schemeClr val="accent4"/>
  <a:schemeClr val="accent5"/>
  <a:schemeClr val="accent6"/>
  <cs:variation>
    <a:tint val="100000"/>
  </cs:variation>
  <cs:variation>
    <a:tint val="60000"/>
  </cs:variation>
  <cs:variation>
    <a:shade val="60000"/>
  </cs:variation>
  <cs:variation>
    <a:tint val="80000"/>
  </cs:variation>
  <cs:variation>
    <a:shade val="80000"/>
  </cs:variation>
  <cs:variation>
    <a:tint val="50000"/>
  </cs:variation>
  <cs:variation>
    <a:shade val="50000"/>
  </cs:variation>
  <cs:variation>
    <a:tint val="70000"/>
  </cs:variation>
  <cs:variation>
    <a:shade val="7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ize="6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</cs:spPr>
  </cs:plotArea>
  <cs:plotArea3D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</cs:spPr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6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1-24T21:51:29.566" idx="2">
    <p:pos x="10" y="10"/>
    <p:text>Que paso desde el día que nos anotamos en la materia al día que terminamos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11-24T21:33:42.044" idx="1">
    <p:pos x="10" y="10"/>
    <p:text>Cuál decidimos y que ventajas y desventajas tuvimos. Desde el punto de vista de la arquitectura. 
Que aprendimos y que complejidad tuvo.   YO ACA PONDRIA SOLO LOS LOGOS</p:text>
    <p:extLst>
      <p:ext uri="{C676402C-5697-4E1C-873F-D02D1690AC5C}">
        <p15:threadingInfo xmlns:p15="http://schemas.microsoft.com/office/powerpoint/2012/main" timeZoneBias="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37D9F-2B03-47B2-9819-6955718A056C}" type="datetimeFigureOut">
              <a:rPr lang="es-AR" smtClean="0"/>
              <a:t>03/12/2014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3AEEA-095F-4689-B9A5-2D160C6428BA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9796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La complejidad </a:t>
            </a:r>
            <a:r>
              <a:rPr lang="es-AR" dirty="0" err="1" smtClean="0"/>
              <a:t>Ciclomatica</a:t>
            </a:r>
            <a:r>
              <a:rPr lang="es-AR" baseline="0" dirty="0" smtClean="0"/>
              <a:t> es la cantidad de bifurcaciones o caminos que puede tomar el código. Si hay un </a:t>
            </a:r>
            <a:r>
              <a:rPr lang="es-AR" baseline="0" dirty="0" err="1" smtClean="0"/>
              <a:t>If</a:t>
            </a:r>
            <a:r>
              <a:rPr lang="es-AR" baseline="0" dirty="0" smtClean="0"/>
              <a:t> se divide en 2 caminos.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3AEEA-095F-4689-B9A5-2D160C6428BA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55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92612"/>
            <a:ext cx="10018713" cy="151110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58340"/>
            <a:ext cx="10018713" cy="411890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56456" y="6248400"/>
            <a:ext cx="11430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6248400"/>
            <a:ext cx="70841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43080" y="625074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612"/>
            <a:ext cx="861648" cy="1032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48" y="6012909"/>
            <a:ext cx="1166716" cy="833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612"/>
            <a:ext cx="861648" cy="10328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48" y="6012909"/>
            <a:ext cx="1166716" cy="8333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612"/>
            <a:ext cx="861648" cy="10328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comments" Target="../comments/comment1.xml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comments" Target="../comments/comment2.xml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creen Shot 2014-11-19 at 11.59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6" b="12096"/>
          <a:stretch>
            <a:fillRect/>
          </a:stretch>
        </p:blipFill>
        <p:spPr bwMode="auto">
          <a:xfrm>
            <a:off x="4685110" y="1420937"/>
            <a:ext cx="2810619" cy="158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4"/>
          <p:cNvSpPr>
            <a:spLocks/>
          </p:cNvSpPr>
          <p:nvPr/>
        </p:nvSpPr>
        <p:spPr bwMode="auto">
          <a:xfrm>
            <a:off x="7167562" y="1419820"/>
            <a:ext cx="5024437" cy="1588369"/>
          </a:xfrm>
          <a:custGeom>
            <a:avLst/>
            <a:gdLst>
              <a:gd name="T0" fmla="*/ 2497932 w 21600"/>
              <a:gd name="T1" fmla="*/ 1129507 h 21600"/>
              <a:gd name="T2" fmla="*/ 2497932 w 21600"/>
              <a:gd name="T3" fmla="*/ 1129507 h 21600"/>
              <a:gd name="T4" fmla="*/ 2497932 w 21600"/>
              <a:gd name="T5" fmla="*/ 1129507 h 21600"/>
              <a:gd name="T6" fmla="*/ 2497932 w 21600"/>
              <a:gd name="T7" fmla="*/ 11295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1266" dirty="0"/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0" y="1419820"/>
            <a:ext cx="5036716" cy="1588369"/>
          </a:xfrm>
          <a:custGeom>
            <a:avLst/>
            <a:gdLst>
              <a:gd name="T0" fmla="*/ 2497932 w 21600"/>
              <a:gd name="T1" fmla="*/ 1129507 h 21600"/>
              <a:gd name="T2" fmla="*/ 2497932 w 21600"/>
              <a:gd name="T3" fmla="*/ 1129507 h 21600"/>
              <a:gd name="T4" fmla="*/ 2497932 w 21600"/>
              <a:gd name="T5" fmla="*/ 1129507 h 21600"/>
              <a:gd name="T6" fmla="*/ 2497932 w 21600"/>
              <a:gd name="T7" fmla="*/ 11295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sz="1266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416969" y="3045024"/>
            <a:ext cx="7356947" cy="9007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en-US" dirty="0" smtClean="0">
                <a:latin typeface="Baron Neue" panose="020B0000000000000000" pitchFamily="34" charset="0"/>
              </a:rPr>
              <a:t>PENATES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339772" y="3945807"/>
            <a:ext cx="7356947" cy="793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672" dirty="0" smtClean="0">
                <a:latin typeface="Baron Neue" panose="020B0000000000000000" pitchFamily="34" charset="0"/>
              </a:rPr>
              <a:t>Inventory System</a:t>
            </a:r>
            <a:endParaRPr lang="en-US" altLang="en-US" dirty="0" smtClean="0">
              <a:latin typeface="Baron Neue" panose="020B0000000000000000" pitchFamily="34" charset="0"/>
            </a:endParaRPr>
          </a:p>
        </p:txBody>
      </p:sp>
      <p:pic>
        <p:nvPicPr>
          <p:cNvPr id="9" name="Picture 6" descr="Logo PE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0512"/>
          <a:stretch>
            <a:fillRect/>
          </a:stretch>
        </p:blipFill>
        <p:spPr bwMode="auto">
          <a:xfrm>
            <a:off x="5597053" y="5917474"/>
            <a:ext cx="1271447" cy="71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7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557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Desarrollo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3905509"/>
              </p:ext>
            </p:extLst>
          </p:nvPr>
        </p:nvGraphicFramePr>
        <p:xfrm>
          <a:off x="1403105" y="2185185"/>
          <a:ext cx="5096341" cy="292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880930"/>
              </p:ext>
            </p:extLst>
          </p:nvPr>
        </p:nvGraphicFramePr>
        <p:xfrm>
          <a:off x="6729045" y="1752599"/>
          <a:ext cx="5270819" cy="3382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35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 err="1" smtClean="0"/>
              <a:t>Reporte</a:t>
            </a:r>
            <a:r>
              <a:rPr lang="en-US" dirty="0" smtClean="0"/>
              <a:t> Testing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30234"/>
              </p:ext>
            </p:extLst>
          </p:nvPr>
        </p:nvGraphicFramePr>
        <p:xfrm>
          <a:off x="1484311" y="1913710"/>
          <a:ext cx="4902928" cy="294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099915"/>
              </p:ext>
            </p:extLst>
          </p:nvPr>
        </p:nvGraphicFramePr>
        <p:xfrm>
          <a:off x="6683828" y="1752599"/>
          <a:ext cx="5416732" cy="3106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5556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65" y="2290122"/>
            <a:ext cx="10018713" cy="1511105"/>
          </a:xfrm>
        </p:spPr>
        <p:txBody>
          <a:bodyPr>
            <a:normAutofit/>
          </a:bodyPr>
          <a:lstStyle/>
          <a:p>
            <a:r>
              <a:rPr lang="es-AR" sz="8800" dirty="0" smtClean="0"/>
              <a:t>Costos y Tiempo</a:t>
            </a:r>
            <a:endParaRPr lang="es-AR" sz="8800" dirty="0"/>
          </a:p>
        </p:txBody>
      </p:sp>
    </p:spTree>
    <p:extLst>
      <p:ext uri="{BB962C8B-B14F-4D97-AF65-F5344CB8AC3E}">
        <p14:creationId xmlns:p14="http://schemas.microsoft.com/office/powerpoint/2010/main" val="111116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2210130" y="206499"/>
            <a:ext cx="8643938" cy="1713384"/>
          </a:xfrm>
        </p:spPr>
        <p:txBody>
          <a:bodyPr/>
          <a:lstStyle/>
          <a:p>
            <a:pPr eaLnBrk="1"/>
            <a:r>
              <a:rPr lang="en-US" altLang="en-US" dirty="0" smtClean="0"/>
              <a:t>ESTIMACIONES VS REALIDAD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629" y="58505"/>
            <a:ext cx="2009371" cy="200937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571197"/>
              </p:ext>
            </p:extLst>
          </p:nvPr>
        </p:nvGraphicFramePr>
        <p:xfrm>
          <a:off x="1276327" y="2215870"/>
          <a:ext cx="10915673" cy="3631135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882248"/>
                <a:gridCol w="1541668"/>
                <a:gridCol w="1839946"/>
                <a:gridCol w="1367391"/>
                <a:gridCol w="925000"/>
                <a:gridCol w="1179710"/>
                <a:gridCol w="1179710"/>
              </a:tblGrid>
              <a:tr h="26699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Tarea</a:t>
                      </a:r>
                      <a:endParaRPr lang="es-AR" sz="1100" b="1" i="0" u="none" strike="noStrike" dirty="0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Duracion Real (hs)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Duracion Estimada (hs)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Desvio Duracion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Costo Real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Costo Estimado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Desvio Costo</a:t>
                      </a:r>
                      <a:endParaRPr lang="es-AR" sz="1100" b="1" i="0" u="none" strike="noStrike">
                        <a:solidFill>
                          <a:srgbClr val="36609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Planificación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24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24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$4,347.00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$4,347.00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Requerimientos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57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57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$14,786.00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$14,786.00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Análisis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43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43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$10,144.33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$10,144.33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Diseño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82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82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$18,530.00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$18,530.00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Codificacion y prueba unitaria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1348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1108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17.80%</a:t>
                      </a:r>
                      <a:endParaRPr lang="es-AR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$367,800.00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$366,600.00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0.33%</a:t>
                      </a:r>
                      <a:endParaRPr lang="es-AR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Prueba integral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93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74</a:t>
                      </a:r>
                      <a:endParaRPr lang="es-AR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20.43%</a:t>
                      </a:r>
                      <a:endParaRPr lang="es-AR" sz="1200" b="1" i="0" u="none" strike="noStrike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$36,330.00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$36,330.00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0.00%</a:t>
                      </a:r>
                      <a:endParaRPr lang="es-AR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Implementación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47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30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36.17%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$3,418.00 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$3,418.00 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0.00%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Validaciones y Test de Aceptacion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115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92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20.00%</a:t>
                      </a:r>
                      <a:endParaRPr lang="es-AR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$39,531.17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$2,410.00 </a:t>
                      </a:r>
                      <a:endParaRPr lang="es-AR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93.90%</a:t>
                      </a:r>
                      <a:endParaRPr lang="es-AR" sz="12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Cierre del Proyecto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8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effectLst/>
                        </a:rPr>
                        <a:t>8</a:t>
                      </a:r>
                      <a:endParaRPr lang="es-A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0.00%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$1,600.00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$1,600.00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Capacitacion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16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16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$2,284.51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$2,284.67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-0.01%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   Mantenimiento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7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7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$1,420.00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>
                          <a:effectLst/>
                        </a:rPr>
                        <a:t>$1,420.00 </a:t>
                      </a:r>
                      <a:endParaRPr lang="es-A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0.00%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</a:tr>
              <a:tr h="280345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Total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1822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1523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16.41%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>
                          <a:effectLst/>
                        </a:rPr>
                        <a:t>$500,191.01 </a:t>
                      </a:r>
                      <a:endParaRPr lang="es-AR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$461,870.00 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200" u="none" strike="noStrike" dirty="0">
                          <a:effectLst/>
                        </a:rPr>
                        <a:t>7.66%</a:t>
                      </a:r>
                      <a:endParaRPr lang="es-A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1" marR="9231" marT="9231" marB="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98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Estimado</a:t>
            </a:r>
            <a:endParaRPr 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400" y="1828422"/>
            <a:ext cx="5091694" cy="4559500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82" y="1828422"/>
            <a:ext cx="3929063" cy="897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7" y="254626"/>
            <a:ext cx="1187075" cy="11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r>
              <a:rPr lang="en-US" dirty="0" smtClean="0"/>
              <a:t> Real</a:t>
            </a:r>
            <a:endParaRPr lang="en-US" dirty="0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00" y="1271031"/>
            <a:ext cx="3929063" cy="897192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3206"/>
              </p:ext>
            </p:extLst>
          </p:nvPr>
        </p:nvGraphicFramePr>
        <p:xfrm>
          <a:off x="2277772" y="2039434"/>
          <a:ext cx="9686702" cy="451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381"/>
                <a:gridCol w="1286472"/>
                <a:gridCol w="1351887"/>
                <a:gridCol w="1161096"/>
                <a:gridCol w="1046622"/>
                <a:gridCol w="1046622"/>
                <a:gridCol w="1046622"/>
              </a:tblGrid>
              <a:tr h="52360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smtClean="0">
                          <a:effectLst/>
                        </a:rPr>
                        <a:t>Nombre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smtClean="0">
                          <a:effectLst/>
                        </a:rPr>
                        <a:t>Costo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smtClean="0">
                          <a:effectLst/>
                        </a:rPr>
                        <a:t>Costo Estimado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err="1" smtClean="0">
                          <a:effectLst/>
                        </a:rPr>
                        <a:t>Variacion</a:t>
                      </a:r>
                      <a:r>
                        <a:rPr lang="es-AR" sz="1500" u="none" strike="noStrike" dirty="0" smtClean="0">
                          <a:effectLst/>
                        </a:rPr>
                        <a:t> Costo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err="1" smtClean="0">
                          <a:effectLst/>
                        </a:rPr>
                        <a:t>Duracion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err="1" smtClean="0">
                          <a:effectLst/>
                        </a:rPr>
                        <a:t>Duracion</a:t>
                      </a:r>
                      <a:r>
                        <a:rPr lang="es-AR" sz="1500" u="none" strike="noStrike" baseline="0" dirty="0" smtClean="0">
                          <a:effectLst/>
                        </a:rPr>
                        <a:t> Estimada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 err="1" smtClean="0">
                          <a:effectLst/>
                        </a:rPr>
                        <a:t>Variacion</a:t>
                      </a:r>
                      <a:r>
                        <a:rPr lang="es-AR" sz="1500" u="none" strike="noStrike" dirty="0" smtClean="0">
                          <a:effectLst/>
                        </a:rPr>
                        <a:t> </a:t>
                      </a:r>
                      <a:r>
                        <a:rPr lang="es-AR" sz="1500" u="none" strike="noStrike" dirty="0" err="1" smtClean="0">
                          <a:effectLst/>
                        </a:rPr>
                        <a:t>Duracion</a:t>
                      </a:r>
                      <a:endParaRPr lang="es-AR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Planificación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$4,347.00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$4,347.00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24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24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Requerimientos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$14,786.00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$14,786.00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57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57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Análisis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$10,144.33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$10,144.33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43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43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Diseño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$18,530.00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$18,530.00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82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82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52360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Codificacion y prueba unitaria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$367,800.00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$366,600.00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$1,200.00 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1348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1108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240 </a:t>
                      </a:r>
                      <a:r>
                        <a:rPr lang="es-AR" sz="1500" u="none" strike="noStrike" dirty="0" err="1">
                          <a:effectLst/>
                        </a:rPr>
                        <a:t>hours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Prueba integral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$36,330.00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$36,330.00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93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74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19 </a:t>
                      </a:r>
                      <a:r>
                        <a:rPr lang="es-AR" sz="1500" u="none" strike="noStrike" dirty="0" err="1">
                          <a:effectLst/>
                        </a:rPr>
                        <a:t>hours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Implementación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$3,418.00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$3,418.00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47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22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25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52360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Validaciones y Test de Aceptacion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$39,531.17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$2,410.00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$37,121.17 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115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92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23 </a:t>
                      </a:r>
                      <a:r>
                        <a:rPr lang="es-AR" sz="1500" u="none" strike="noStrike" dirty="0" err="1">
                          <a:effectLst/>
                        </a:rPr>
                        <a:t>hours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Cierre del Proyecto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$1,600.00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$1,600.00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8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8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Capacitacion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$2,284.51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$2,284.51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16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16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0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  <a:tr h="327254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Mantenimiento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$1,420.00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$1,420.00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$0.00 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7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>
                          <a:effectLst/>
                        </a:rPr>
                        <a:t>7 hours</a:t>
                      </a:r>
                      <a:endParaRPr lang="es-A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500" u="none" strike="noStrike" dirty="0">
                          <a:effectLst/>
                        </a:rPr>
                        <a:t>0 </a:t>
                      </a:r>
                      <a:r>
                        <a:rPr lang="es-AR" sz="1500" u="none" strike="noStrike" dirty="0" err="1">
                          <a:effectLst/>
                        </a:rPr>
                        <a:t>hours</a:t>
                      </a:r>
                      <a:endParaRPr lang="es-AR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7" y="254626"/>
            <a:ext cx="1187075" cy="11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Cash </a:t>
            </a:r>
            <a:r>
              <a:rPr lang="es-AR" dirty="0" err="1" smtClean="0"/>
              <a:t>Flow</a:t>
            </a:r>
            <a:r>
              <a:rPr lang="es-AR" dirty="0" smtClean="0"/>
              <a:t> Estimado</a:t>
            </a:r>
            <a:endParaRPr lang="es-AR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076835"/>
              </p:ext>
            </p:extLst>
          </p:nvPr>
        </p:nvGraphicFramePr>
        <p:xfrm>
          <a:off x="1184515" y="1941489"/>
          <a:ext cx="10839343" cy="3725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7" y="254626"/>
            <a:ext cx="1187075" cy="11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Cash </a:t>
            </a:r>
            <a:r>
              <a:rPr lang="es-AR" dirty="0" err="1" smtClean="0"/>
              <a:t>Flow</a:t>
            </a:r>
            <a:r>
              <a:rPr lang="es-AR" dirty="0" smtClean="0"/>
              <a:t> Real</a:t>
            </a:r>
            <a:endParaRPr lang="es-AR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82167"/>
              </p:ext>
            </p:extLst>
          </p:nvPr>
        </p:nvGraphicFramePr>
        <p:xfrm>
          <a:off x="1352282" y="1550285"/>
          <a:ext cx="10839800" cy="4386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057" y="254626"/>
            <a:ext cx="1187075" cy="11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Burndown</a:t>
            </a:r>
            <a:endParaRPr lang="es-AR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234935"/>
              </p:ext>
            </p:extLst>
          </p:nvPr>
        </p:nvGraphicFramePr>
        <p:xfrm>
          <a:off x="2343997" y="1258909"/>
          <a:ext cx="9159026" cy="5495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192" y="92612"/>
            <a:ext cx="1187075" cy="11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6469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220933"/>
              </p:ext>
            </p:extLst>
          </p:nvPr>
        </p:nvGraphicFramePr>
        <p:xfrm>
          <a:off x="1705745" y="490906"/>
          <a:ext cx="10214723" cy="612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89" y="140677"/>
            <a:ext cx="872197" cy="8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19130"/>
            <a:ext cx="10018713" cy="1464972"/>
          </a:xfrm>
        </p:spPr>
        <p:txBody>
          <a:bodyPr/>
          <a:lstStyle/>
          <a:p>
            <a:r>
              <a:rPr lang="es-AR" sz="4800" dirty="0" smtClean="0"/>
              <a:t>Integrantes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38648"/>
            <a:ext cx="10018713" cy="46363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u="sng" dirty="0" smtClean="0"/>
              <a:t>Santiago Russo</a:t>
            </a:r>
          </a:p>
          <a:p>
            <a:pPr marL="457200" lvl="1" indent="0" algn="ctr">
              <a:buNone/>
            </a:pPr>
            <a:r>
              <a:rPr lang="en-US" sz="2400" dirty="0" smtClean="0"/>
              <a:t>PM, BA, DBA, </a:t>
            </a:r>
            <a:r>
              <a:rPr lang="es-AR" sz="2400" dirty="0" smtClean="0"/>
              <a:t>Desarrollador</a:t>
            </a:r>
            <a:r>
              <a:rPr lang="en-US" sz="2400" dirty="0" smtClean="0"/>
              <a:t> y </a:t>
            </a:r>
            <a:r>
              <a:rPr lang="es-AR" sz="2400" dirty="0" smtClean="0"/>
              <a:t>Diseñador</a:t>
            </a:r>
            <a:r>
              <a:rPr lang="en-US" sz="2400" dirty="0" smtClean="0"/>
              <a:t> </a:t>
            </a:r>
            <a:r>
              <a:rPr lang="es-AR" sz="2400" dirty="0" smtClean="0"/>
              <a:t>Gráfico</a:t>
            </a:r>
          </a:p>
          <a:p>
            <a:pPr marL="457200" lvl="1" indent="0" algn="ctr">
              <a:buNone/>
            </a:pPr>
            <a:endParaRPr lang="es-AR" sz="2400" dirty="0" smtClean="0"/>
          </a:p>
          <a:p>
            <a:pPr marL="0" indent="0" algn="ctr">
              <a:buNone/>
            </a:pPr>
            <a:r>
              <a:rPr lang="en-US" sz="3200" b="1" u="sng" dirty="0" smtClean="0"/>
              <a:t>Matias Pentreath</a:t>
            </a:r>
          </a:p>
          <a:p>
            <a:pPr marL="457200" lvl="1" indent="0" algn="ctr">
              <a:buNone/>
            </a:pPr>
            <a:r>
              <a:rPr lang="es-AR" sz="2400" dirty="0" smtClean="0"/>
              <a:t>Diseñador</a:t>
            </a:r>
            <a:r>
              <a:rPr lang="en-US" sz="2400" dirty="0" smtClean="0"/>
              <a:t>, </a:t>
            </a:r>
            <a:r>
              <a:rPr lang="es-AR" sz="2400" dirty="0" smtClean="0"/>
              <a:t>Desarrollador</a:t>
            </a:r>
            <a:r>
              <a:rPr lang="en-US" sz="2400" dirty="0" smtClean="0"/>
              <a:t> y QA</a:t>
            </a:r>
          </a:p>
          <a:p>
            <a:pPr marL="457200" lvl="1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3200" b="1" u="sng" dirty="0" smtClean="0"/>
              <a:t>Ivan Barcia</a:t>
            </a:r>
          </a:p>
          <a:p>
            <a:pPr marL="457200" lvl="1" indent="0" algn="ctr">
              <a:buNone/>
            </a:pPr>
            <a:r>
              <a:rPr lang="es-AR" sz="2400" dirty="0" smtClean="0"/>
              <a:t>Desarrollador</a:t>
            </a:r>
            <a:r>
              <a:rPr lang="en-US" sz="2400" dirty="0" smtClean="0"/>
              <a:t>, QA y Data Entry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5254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5606076"/>
              </p:ext>
            </p:extLst>
          </p:nvPr>
        </p:nvGraphicFramePr>
        <p:xfrm>
          <a:off x="1718639" y="419941"/>
          <a:ext cx="10319790" cy="619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65" y="142084"/>
            <a:ext cx="821315" cy="8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503473"/>
              </p:ext>
            </p:extLst>
          </p:nvPr>
        </p:nvGraphicFramePr>
        <p:xfrm>
          <a:off x="2148033" y="411480"/>
          <a:ext cx="9936115" cy="626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64" y="156153"/>
            <a:ext cx="736909" cy="7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9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5076505"/>
              </p:ext>
            </p:extLst>
          </p:nvPr>
        </p:nvGraphicFramePr>
        <p:xfrm>
          <a:off x="1861917" y="313006"/>
          <a:ext cx="10180027" cy="634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224" y="142086"/>
            <a:ext cx="863518" cy="8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99470" y="239150"/>
            <a:ext cx="7723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dirty="0" smtClean="0"/>
              <a:t>Comparación de Costos Acumulados</a:t>
            </a:r>
            <a:endParaRPr lang="es-AR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30" y="172150"/>
            <a:ext cx="730112" cy="730112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123956"/>
              </p:ext>
            </p:extLst>
          </p:nvPr>
        </p:nvGraphicFramePr>
        <p:xfrm>
          <a:off x="1106128" y="902263"/>
          <a:ext cx="11085871" cy="563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592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58" y="2614586"/>
            <a:ext cx="10018713" cy="1511105"/>
          </a:xfrm>
        </p:spPr>
        <p:txBody>
          <a:bodyPr>
            <a:noAutofit/>
          </a:bodyPr>
          <a:lstStyle/>
          <a:p>
            <a:r>
              <a:rPr lang="es-AR" sz="7200" dirty="0" smtClean="0"/>
              <a:t>Modificaciones Realizadas</a:t>
            </a:r>
            <a:endParaRPr lang="es-AR" sz="7200" dirty="0"/>
          </a:p>
        </p:txBody>
      </p:sp>
    </p:spTree>
    <p:extLst>
      <p:ext uri="{BB962C8B-B14F-4D97-AF65-F5344CB8AC3E}">
        <p14:creationId xmlns:p14="http://schemas.microsoft.com/office/powerpoint/2010/main" val="14093864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2872732"/>
              </p:ext>
            </p:extLst>
          </p:nvPr>
        </p:nvGraphicFramePr>
        <p:xfrm>
          <a:off x="1533832" y="280220"/>
          <a:ext cx="10515599" cy="607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002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004660"/>
              </p:ext>
            </p:extLst>
          </p:nvPr>
        </p:nvGraphicFramePr>
        <p:xfrm>
          <a:off x="1347020" y="250722"/>
          <a:ext cx="10844980" cy="6155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84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479908"/>
              </p:ext>
            </p:extLst>
          </p:nvPr>
        </p:nvGraphicFramePr>
        <p:xfrm>
          <a:off x="1719954" y="239739"/>
          <a:ext cx="10329478" cy="644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79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2505551" y="152468"/>
            <a:ext cx="7592038" cy="1049315"/>
          </a:xfrm>
        </p:spPr>
        <p:txBody>
          <a:bodyPr/>
          <a:lstStyle/>
          <a:p>
            <a:pPr eaLnBrk="1"/>
            <a:r>
              <a:rPr lang="en-US" altLang="en-US" dirty="0" smtClean="0"/>
              <a:t>VALOR AGREGADO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idx="1"/>
          </p:nvPr>
        </p:nvSpPr>
        <p:spPr>
          <a:xfrm>
            <a:off x="2636323" y="1076632"/>
            <a:ext cx="8763848" cy="5686367"/>
          </a:xfrm>
        </p:spPr>
        <p:txBody>
          <a:bodyPr>
            <a:normAutofit fontScale="92500" lnSpcReduction="10000"/>
          </a:bodyPr>
          <a:lstStyle/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672" dirty="0" smtClean="0"/>
              <a:t>Experiencia de Usuario (UX)</a:t>
            </a:r>
          </a:p>
          <a:p>
            <a:pPr marL="760799" lvl="1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272" dirty="0" smtClean="0"/>
              <a:t>Selección múltiple en tablas </a:t>
            </a:r>
          </a:p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672" dirty="0" smtClean="0"/>
              <a:t>Interfaz de Aplicación </a:t>
            </a:r>
          </a:p>
          <a:p>
            <a:pPr marL="760799" lvl="1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272" dirty="0" smtClean="0"/>
              <a:t>Mejoras en el Menú </a:t>
            </a:r>
          </a:p>
          <a:p>
            <a:pPr marL="760799" lvl="1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272" dirty="0" smtClean="0"/>
              <a:t>Identidad del Sistema: Logos </a:t>
            </a:r>
          </a:p>
          <a:p>
            <a:pPr marL="760799" lvl="1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272" dirty="0" smtClean="0"/>
              <a:t>Controles Dinámicos</a:t>
            </a:r>
          </a:p>
          <a:p>
            <a:pPr marL="760799" lvl="1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272" dirty="0"/>
              <a:t>Interfaz más </a:t>
            </a:r>
            <a:r>
              <a:rPr lang="es-AR" altLang="en-US" sz="2272" dirty="0" smtClean="0"/>
              <a:t>compacta (</a:t>
            </a:r>
            <a:r>
              <a:rPr lang="es-AR" altLang="en-US" sz="2272" dirty="0" err="1" smtClean="0"/>
              <a:t>Responsive</a:t>
            </a:r>
            <a:r>
              <a:rPr lang="es-AR" altLang="en-US" sz="2272" dirty="0" smtClean="0"/>
              <a:t> Web </a:t>
            </a:r>
            <a:r>
              <a:rPr lang="es-AR" altLang="en-US" sz="2272" dirty="0" err="1" smtClean="0"/>
              <a:t>Design</a:t>
            </a:r>
            <a:r>
              <a:rPr lang="es-AR" altLang="en-US" sz="2272" dirty="0" smtClean="0"/>
              <a:t>). </a:t>
            </a:r>
          </a:p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672" dirty="0" smtClean="0"/>
              <a:t>Seguridad </a:t>
            </a:r>
            <a:r>
              <a:rPr lang="es-AR" altLang="en-US" sz="2800" dirty="0"/>
              <a:t>más </a:t>
            </a:r>
            <a:r>
              <a:rPr lang="es-AR" altLang="en-US" sz="2672" dirty="0" smtClean="0"/>
              <a:t>robusta, parametrizable  y por valor. </a:t>
            </a:r>
            <a:endParaRPr lang="en-US" altLang="en-US" sz="2672" dirty="0" smtClean="0"/>
          </a:p>
        </p:txBody>
      </p:sp>
    </p:spTree>
    <p:extLst>
      <p:ext uri="{BB962C8B-B14F-4D97-AF65-F5344CB8AC3E}">
        <p14:creationId xmlns:p14="http://schemas.microsoft.com/office/powerpoint/2010/main" val="30921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>
          <a:xfrm>
            <a:off x="1774031" y="178594"/>
            <a:ext cx="8643938" cy="1713384"/>
          </a:xfrm>
        </p:spPr>
        <p:txBody>
          <a:bodyPr/>
          <a:lstStyle/>
          <a:p>
            <a:pPr eaLnBrk="1"/>
            <a:r>
              <a:rPr lang="en-US" altLang="en-US" smtClean="0"/>
              <a:t>LECCIONES APRENDIDAS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>
          <a:xfrm>
            <a:off x="1774031" y="1784555"/>
            <a:ext cx="7050991" cy="4652944"/>
          </a:xfrm>
        </p:spPr>
        <p:txBody>
          <a:bodyPr>
            <a:normAutofit fontScale="85000" lnSpcReduction="10000"/>
          </a:bodyPr>
          <a:lstStyle/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800" dirty="0" smtClean="0"/>
              <a:t>Estimar es difícil, especialmente cuando no se conoce bien el Dominio del Sistemas y las Tecnologías. </a:t>
            </a:r>
          </a:p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800" dirty="0" smtClean="0"/>
              <a:t>Si uno no tiene en cuenta el Producto Mínimo Viable (MVP), nunca se terminan las entregas parciales del Sistema ya que siempre falta algo por hacer.</a:t>
            </a:r>
          </a:p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800" dirty="0" smtClean="0"/>
              <a:t>Aprendimos sobre el Dominio y la gran complejidad que tiene un Sistema de Stock. </a:t>
            </a:r>
          </a:p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800" dirty="0" smtClean="0"/>
              <a:t>El buen diseño y arquitectura del Sistema nos ayudo a adaptarnos fácilmente a las modificaciones. </a:t>
            </a:r>
            <a:endParaRPr lang="en-US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51" y="2357029"/>
            <a:ext cx="2527184" cy="254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2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55600" y="254000"/>
            <a:ext cx="12293600" cy="7387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 smtClean="0"/>
              <a:t>AGENDA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2625082" y="1326523"/>
            <a:ext cx="7262947" cy="54134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El Producto: </a:t>
            </a:r>
            <a:r>
              <a:rPr lang="es-AR" altLang="en-US" sz="1800" b="1" dirty="0" smtClean="0"/>
              <a:t>Penates </a:t>
            </a:r>
            <a:r>
              <a:rPr lang="es-AR" altLang="en-US" sz="1800" b="1" dirty="0" err="1" smtClean="0"/>
              <a:t>Inventory</a:t>
            </a:r>
            <a:r>
              <a:rPr lang="es-AR" altLang="en-US" sz="1800" b="1" dirty="0" smtClean="0"/>
              <a:t> </a:t>
            </a:r>
            <a:r>
              <a:rPr lang="es-AR" altLang="en-US" sz="1800" b="1" dirty="0" err="1" smtClean="0"/>
              <a:t>System</a:t>
            </a:r>
            <a:endParaRPr lang="es-AR" altLang="en-US" sz="1800" b="1" dirty="0" smtClean="0"/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Cronología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Tecnologías 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Modificaciones del Producto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Métricas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Lecciones aprendidas 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Demo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Características Sobresalientes del Producto</a:t>
            </a:r>
          </a:p>
          <a:p>
            <a:pPr marL="420688" indent="-420688" defTabSz="473075">
              <a:spcBef>
                <a:spcPts val="1800"/>
              </a:spcBef>
              <a:buSzPct val="82000"/>
              <a:buFontTx/>
              <a:buChar char="•"/>
            </a:pPr>
            <a:r>
              <a:rPr lang="es-AR" altLang="en-US" sz="1800" dirty="0" smtClean="0"/>
              <a:t>Conclusión</a:t>
            </a:r>
            <a:endParaRPr lang="es-A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91911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>
          <a:xfrm>
            <a:off x="2505551" y="152468"/>
            <a:ext cx="7592038" cy="1049315"/>
          </a:xfrm>
        </p:spPr>
        <p:txBody>
          <a:bodyPr/>
          <a:lstStyle/>
          <a:p>
            <a:pPr eaLnBrk="1"/>
            <a:r>
              <a:rPr lang="es-AR" altLang="en-US" dirty="0" smtClean="0"/>
              <a:t>Funcionalidad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idx="1"/>
          </p:nvPr>
        </p:nvSpPr>
        <p:spPr>
          <a:xfrm>
            <a:off x="1467294" y="1424763"/>
            <a:ext cx="6714852" cy="4253024"/>
          </a:xfrm>
        </p:spPr>
        <p:txBody>
          <a:bodyPr/>
          <a:lstStyle/>
          <a:p>
            <a:pPr marL="303599" indent="-303599">
              <a:spcBef>
                <a:spcPts val="2672"/>
              </a:spcBef>
              <a:buSzPct val="82000"/>
              <a:buFontTx/>
              <a:buChar char="•"/>
            </a:pPr>
            <a:r>
              <a:rPr lang="es-AR" altLang="en-US" sz="2672" dirty="0" smtClean="0"/>
              <a:t>Como un Jefe de Inventario de del Sistema quiero poder crear el modelo lógico de un Centro de Distribución para luego Administrarlo y manejar su mercadería.</a:t>
            </a:r>
            <a:endParaRPr lang="es-AR" altLang="en-US" sz="2672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05" y="1990050"/>
            <a:ext cx="3352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88" y="167640"/>
            <a:ext cx="6083266" cy="60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Fortalezas del Producto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71" y="1368402"/>
            <a:ext cx="10018713" cy="52978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AR" dirty="0" smtClean="0"/>
              <a:t>Características que destacan a Penates </a:t>
            </a:r>
            <a:r>
              <a:rPr lang="en-US" dirty="0" smtClean="0"/>
              <a:t>Inventory System </a:t>
            </a:r>
            <a:r>
              <a:rPr lang="es-AR" dirty="0" smtClean="0"/>
              <a:t>de la Competencia:</a:t>
            </a:r>
          </a:p>
          <a:p>
            <a:r>
              <a:rPr lang="es-AR" dirty="0" smtClean="0"/>
              <a:t>Sistema de Seguridad Robusto y Parametrizable</a:t>
            </a:r>
          </a:p>
          <a:p>
            <a:r>
              <a:rPr lang="es-AR" dirty="0" smtClean="0"/>
              <a:t>Autocompletado en todos los campos que así lo requieran</a:t>
            </a:r>
          </a:p>
          <a:p>
            <a:r>
              <a:rPr lang="es-AR" dirty="0" smtClean="0"/>
              <a:t>Interfaz de Usuario realizada con HTML 5 y CSS 3 completamente ajustable (</a:t>
            </a:r>
            <a:r>
              <a:rPr lang="es-AR" dirty="0" err="1" smtClean="0"/>
              <a:t>Responsive</a:t>
            </a:r>
            <a:r>
              <a:rPr lang="es-AR" dirty="0" smtClean="0"/>
              <a:t>) que se adapta a cualquier pantalla.</a:t>
            </a:r>
          </a:p>
          <a:p>
            <a:r>
              <a:rPr lang="es-AR" dirty="0" smtClean="0"/>
              <a:t>Se utilizó Bootstrap para la mayoría del armado de la interfaz, permitiendo así un cambio de estilo con poco esfuerzo y mejoras continuas en la interfaz.</a:t>
            </a:r>
          </a:p>
          <a:p>
            <a:r>
              <a:rPr lang="es-AR" dirty="0" smtClean="0"/>
              <a:t>Fácil acceso, usabilidad intuitiva a lo largo de todo el sistema.</a:t>
            </a:r>
          </a:p>
          <a:p>
            <a:r>
              <a:rPr lang="es-AR" dirty="0" smtClean="0"/>
              <a:t>Manejo eficiente y eficaz del espacio en los centros de distribuciones.</a:t>
            </a:r>
          </a:p>
          <a:p>
            <a:r>
              <a:rPr lang="es-AR" dirty="0" smtClean="0"/>
              <a:t>Consultas, resultados y reportes</a:t>
            </a:r>
          </a:p>
          <a:p>
            <a:r>
              <a:rPr lang="es-AR" dirty="0" smtClean="0"/>
              <a:t>Exportación de datos a PDF, Excel, CSV o Imprimir desde el sistema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2544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Conclusiones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481070"/>
            <a:ext cx="10312738" cy="4596173"/>
          </a:xfrm>
        </p:spPr>
        <p:txBody>
          <a:bodyPr>
            <a:normAutofit/>
          </a:bodyPr>
          <a:lstStyle/>
          <a:p>
            <a:r>
              <a:rPr lang="es-AR" dirty="0"/>
              <a:t>Los tiempos del proyecto se mantuvieron acorde a lo planificado, con un mínimo </a:t>
            </a:r>
            <a:r>
              <a:rPr lang="es-AR" dirty="0" smtClean="0"/>
              <a:t>desvío (dada la falta de comprensión del dominio y tecnologías)</a:t>
            </a:r>
            <a:endParaRPr lang="es-AR" dirty="0"/>
          </a:p>
          <a:p>
            <a:endParaRPr lang="es-AR" dirty="0"/>
          </a:p>
          <a:p>
            <a:r>
              <a:rPr lang="es-AR" dirty="0"/>
              <a:t>El fuerte compromiso del cliente </a:t>
            </a:r>
            <a:r>
              <a:rPr lang="es-AR" dirty="0" smtClean="0"/>
              <a:t>durante </a:t>
            </a:r>
            <a:r>
              <a:rPr lang="es-AR" dirty="0"/>
              <a:t>las distintas etapas del proyecto posibilitó llegar a un producto de calidad acorde a sus necesidades</a:t>
            </a:r>
          </a:p>
          <a:p>
            <a:endParaRPr lang="es-AR" dirty="0"/>
          </a:p>
          <a:p>
            <a:r>
              <a:rPr lang="es-AR" dirty="0"/>
              <a:t>El trabajo en equipo y la experiencia en la lógica de negocio de dos integrantes del grupo permitieron evitar grandes disrupciones en el desarrollo del proyecto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484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35" y="737419"/>
            <a:ext cx="9714271" cy="52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7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4271" y="1076632"/>
            <a:ext cx="9129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9600" b="1" dirty="0" smtClean="0"/>
              <a:t>Muchas Gracias!!</a:t>
            </a:r>
            <a:endParaRPr lang="es-AR" sz="9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97" y="3286217"/>
            <a:ext cx="5486400" cy="18540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29509" y="4678620"/>
            <a:ext cx="1723549" cy="9233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acifico" panose="02000000000000000000" pitchFamily="2" charset="0"/>
              </a:rPr>
              <a:t>Team</a:t>
            </a:r>
            <a:endParaRPr lang="en-US" sz="5400" b="1" spc="50" dirty="0">
              <a:ln w="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Pacific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098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93372"/>
            <a:ext cx="10018713" cy="1752599"/>
          </a:xfrm>
        </p:spPr>
        <p:txBody>
          <a:bodyPr/>
          <a:lstStyle/>
          <a:p>
            <a:r>
              <a:rPr lang="es-AR" sz="4800" dirty="0" smtClean="0"/>
              <a:t>El Producto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Necesidad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845971"/>
            <a:ext cx="10018713" cy="4400283"/>
          </a:xfrm>
        </p:spPr>
        <p:txBody>
          <a:bodyPr>
            <a:normAutofit/>
          </a:bodyPr>
          <a:lstStyle/>
          <a:p>
            <a:r>
              <a:rPr lang="es-AR" dirty="0" smtClean="0"/>
              <a:t>La </a:t>
            </a:r>
            <a:r>
              <a:rPr lang="es-AR" dirty="0"/>
              <a:t>empresa no cuenta con un sistema que le permita ubicar, añadir, eliminar </a:t>
            </a:r>
            <a:r>
              <a:rPr lang="es-AR" dirty="0" smtClean="0"/>
              <a:t>o </a:t>
            </a:r>
            <a:r>
              <a:rPr lang="es-AR" dirty="0"/>
              <a:t>gestionar sus productos </a:t>
            </a:r>
            <a:r>
              <a:rPr lang="es-AR" dirty="0" smtClean="0"/>
              <a:t>almacenados.</a:t>
            </a:r>
          </a:p>
          <a:p>
            <a:r>
              <a:rPr lang="es-AR" dirty="0"/>
              <a:t>Se necesita la gestión de inventarios</a:t>
            </a:r>
          </a:p>
          <a:p>
            <a:r>
              <a:rPr lang="es-AR" dirty="0"/>
              <a:t>Ubicación de los productos y su correcta modificación.</a:t>
            </a:r>
          </a:p>
          <a:p>
            <a:r>
              <a:rPr lang="es-AR" dirty="0"/>
              <a:t>Generación de Informes </a:t>
            </a:r>
            <a:r>
              <a:rPr lang="es-AR" dirty="0" smtClean="0"/>
              <a:t>básicos</a:t>
            </a:r>
          </a:p>
          <a:p>
            <a:r>
              <a:rPr lang="es-AR" dirty="0" smtClean="0"/>
              <a:t>Requieren un sistema intuitivo </a:t>
            </a:r>
            <a:r>
              <a:rPr lang="es-AR" dirty="0"/>
              <a:t>y amigable</a:t>
            </a:r>
            <a:r>
              <a:rPr lang="es-AR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22737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 txBox="1">
            <a:spLocks noChangeArrowheads="1"/>
          </p:cNvSpPr>
          <p:nvPr/>
        </p:nvSpPr>
        <p:spPr>
          <a:xfrm>
            <a:off x="355600" y="254000"/>
            <a:ext cx="12293600" cy="11755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altLang="en-US" sz="4400" dirty="0" smtClean="0"/>
              <a:t>El Producto</a:t>
            </a:r>
          </a:p>
          <a:p>
            <a:r>
              <a:rPr lang="es-AR" altLang="en-US" sz="3600" dirty="0" smtClean="0"/>
              <a:t>Solución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46" y="3108681"/>
            <a:ext cx="2596753" cy="2596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1307" y="1675230"/>
            <a:ext cx="82969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Penates </a:t>
            </a:r>
            <a:r>
              <a:rPr lang="es-AR" sz="2400" dirty="0" err="1" smtClean="0"/>
              <a:t>Inventory</a:t>
            </a:r>
            <a:r>
              <a:rPr lang="es-ES" sz="2400" dirty="0" smtClean="0"/>
              <a:t> </a:t>
            </a:r>
            <a:r>
              <a:rPr lang="es-ES" sz="2400" dirty="0" err="1"/>
              <a:t>System</a:t>
            </a:r>
            <a:r>
              <a:rPr lang="es-ES" sz="2400" dirty="0"/>
              <a:t> es un sistema desarrollado con el objetivo de facilitar la administración de mercadería en Centros de Distribuciones. </a:t>
            </a:r>
            <a:endParaRPr lang="es-ES" sz="2400" dirty="0" smtClean="0"/>
          </a:p>
          <a:p>
            <a:endParaRPr lang="es-ES" sz="2000" dirty="0"/>
          </a:p>
          <a:p>
            <a:r>
              <a:rPr lang="es-ES" sz="2000" dirty="0" smtClean="0"/>
              <a:t>Funcionalidades principales: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Creación de un modelo Lógico de un Centro de Distribución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Administración de Productos, Clientes, Proveedores, Lotes y Cajas.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Ingreso de Mercadería a un Centro de Distribuciones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Egreso de Mercadería de un Centro de Distribuciones hacia un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Transferencia de Mercadería entre Centros de Distribuciones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Movimiento de Mercadería dentro de un Centro de Distribuciones.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Creación y revisión de Inventariado.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Informes Básicos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/>
              <a:t>Consulta de Stock y Posición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5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654073" y="-353868"/>
            <a:ext cx="8643938" cy="1713384"/>
          </a:xfrm>
        </p:spPr>
        <p:txBody>
          <a:bodyPr/>
          <a:lstStyle/>
          <a:p>
            <a:pPr eaLnBrk="1"/>
            <a:r>
              <a:rPr lang="en-US" altLang="en-US" dirty="0" smtClean="0"/>
              <a:t>CRONOLOGÍA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361913"/>
              </p:ext>
            </p:extLst>
          </p:nvPr>
        </p:nvGraphicFramePr>
        <p:xfrm>
          <a:off x="1607528" y="3340891"/>
          <a:ext cx="1027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000"/>
                <a:gridCol w="1027000"/>
                <a:gridCol w="1027000"/>
                <a:gridCol w="1027000"/>
                <a:gridCol w="1027000"/>
                <a:gridCol w="1027000"/>
                <a:gridCol w="1027000"/>
                <a:gridCol w="1027000"/>
                <a:gridCol w="1027000"/>
                <a:gridCol w="1027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08/2013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09/2013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10/2013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11/2013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12/2013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01/2014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07/2014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11/2014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11/2014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12/2014</a:t>
                      </a:r>
                      <a:endParaRPr lang="en-US" dirty="0"/>
                    </a:p>
                  </a:txBody>
                  <a:tcPr anchor="ctr">
                    <a:cell3D prstMaterial="dkEdge">
                      <a:bevel prst="artDeco"/>
                      <a:lightRig rig="flood" dir="t"/>
                    </a:cell3D>
                  </a:tcPr>
                </a:tc>
              </a:tr>
            </a:tbl>
          </a:graphicData>
        </a:graphic>
      </p:graphicFrame>
      <p:cxnSp>
        <p:nvCxnSpPr>
          <p:cNvPr id="6" name="Elbow Connector 5"/>
          <p:cNvCxnSpPr>
            <a:stCxn id="3" idx="1"/>
          </p:cNvCxnSpPr>
          <p:nvPr/>
        </p:nvCxnSpPr>
        <p:spPr>
          <a:xfrm rot="5400000">
            <a:off x="1634629" y="2799768"/>
            <a:ext cx="109395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 flipH="1" flipV="1">
            <a:off x="5670440" y="4018246"/>
            <a:ext cx="895509" cy="2843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260344" y="1157838"/>
            <a:ext cx="2252204" cy="1560956"/>
            <a:chOff x="3517704" y="1423155"/>
            <a:chExt cx="2252204" cy="1560956"/>
          </a:xfrm>
        </p:grpSpPr>
        <p:sp>
          <p:nvSpPr>
            <p:cNvPr id="29" name="Snip Same Side Corner Rectangle 28"/>
            <p:cNvSpPr/>
            <p:nvPr/>
          </p:nvSpPr>
          <p:spPr>
            <a:xfrm>
              <a:off x="3517704" y="1423155"/>
              <a:ext cx="2252204" cy="1560956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884" y="2023506"/>
              <a:ext cx="2110683" cy="91185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844559" y="1537482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Inicio</a:t>
              </a:r>
              <a:r>
                <a:rPr lang="en-US" dirty="0" smtClean="0"/>
                <a:t> </a:t>
              </a:r>
              <a:r>
                <a:rPr lang="en-US" dirty="0" err="1" smtClean="0"/>
                <a:t>Desarrollo</a:t>
              </a:r>
              <a:endParaRPr lang="en-US" dirty="0"/>
            </a:p>
          </p:txBody>
        </p:sp>
      </p:grpSp>
      <p:cxnSp>
        <p:nvCxnSpPr>
          <p:cNvPr id="33" name="Straight Arrow Connector 32"/>
          <p:cNvCxnSpPr>
            <a:stCxn id="29" idx="1"/>
          </p:cNvCxnSpPr>
          <p:nvPr/>
        </p:nvCxnSpPr>
        <p:spPr>
          <a:xfrm>
            <a:off x="7386446" y="2718794"/>
            <a:ext cx="0" cy="620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569802" y="935502"/>
            <a:ext cx="1223603" cy="1317291"/>
            <a:chOff x="1569802" y="935502"/>
            <a:chExt cx="1223603" cy="1317291"/>
          </a:xfrm>
        </p:grpSpPr>
        <p:sp>
          <p:nvSpPr>
            <p:cNvPr id="3" name="Snip Same Side Corner Rectangle 2"/>
            <p:cNvSpPr/>
            <p:nvPr/>
          </p:nvSpPr>
          <p:spPr>
            <a:xfrm>
              <a:off x="1569802" y="935502"/>
              <a:ext cx="1223603" cy="1317291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53558" y="1034363"/>
              <a:ext cx="994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1200" dirty="0" smtClean="0"/>
                <a:t>Planificación</a:t>
              </a:r>
              <a:endParaRPr lang="es-AR" sz="1600" dirty="0" smtClean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498" y="1502723"/>
              <a:ext cx="1051364" cy="70091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98309" y="4625793"/>
            <a:ext cx="1543288" cy="1683129"/>
            <a:chOff x="4998309" y="4625793"/>
            <a:chExt cx="1543288" cy="1683129"/>
          </a:xfrm>
        </p:grpSpPr>
        <p:grpSp>
          <p:nvGrpSpPr>
            <p:cNvPr id="24" name="Group 23"/>
            <p:cNvGrpSpPr/>
            <p:nvPr/>
          </p:nvGrpSpPr>
          <p:grpSpPr>
            <a:xfrm>
              <a:off x="4998309" y="4625793"/>
              <a:ext cx="1543288" cy="1683129"/>
              <a:chOff x="3046130" y="4472985"/>
              <a:chExt cx="1543288" cy="1683129"/>
            </a:xfrm>
          </p:grpSpPr>
          <p:sp>
            <p:nvSpPr>
              <p:cNvPr id="14" name="Snip Same Side Corner Rectangle 13"/>
              <p:cNvSpPr/>
              <p:nvPr/>
            </p:nvSpPr>
            <p:spPr>
              <a:xfrm rot="10800000">
                <a:off x="3046130" y="4472985"/>
                <a:ext cx="1543288" cy="1683129"/>
              </a:xfrm>
              <a:prstGeom prst="snip2Same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63996" y="4910514"/>
                <a:ext cx="1497286" cy="9194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116329" y="4472985"/>
                <a:ext cx="13705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/>
                  <a:t>Fin </a:t>
                </a:r>
                <a:r>
                  <a:rPr lang="en-US" sz="1200" dirty="0" err="1" smtClean="0"/>
                  <a:t>Cursada</a:t>
                </a:r>
                <a:r>
                  <a:rPr lang="en-US" sz="1200" dirty="0" smtClean="0"/>
                  <a:t> y</a:t>
                </a:r>
              </a:p>
              <a:p>
                <a:pPr algn="ctr"/>
                <a:r>
                  <a:rPr lang="es-AR" sz="1200" dirty="0" smtClean="0"/>
                  <a:t>Definición</a:t>
                </a:r>
                <a:r>
                  <a:rPr lang="en-US" sz="1200" dirty="0" smtClean="0"/>
                  <a:t> Penates</a:t>
                </a:r>
                <a:endParaRPr lang="en-US" sz="14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393" y="5076192"/>
              <a:ext cx="952491" cy="910159"/>
            </a:xfrm>
            <a:prstGeom prst="rect">
              <a:avLst/>
            </a:prstGeom>
          </p:spPr>
        </p:pic>
      </p:grpSp>
      <p:cxnSp>
        <p:nvCxnSpPr>
          <p:cNvPr id="51" name="Elbow Connector 50"/>
          <p:cNvCxnSpPr>
            <a:stCxn id="43" idx="0"/>
          </p:cNvCxnSpPr>
          <p:nvPr/>
        </p:nvCxnSpPr>
        <p:spPr>
          <a:xfrm rot="5400000" flipH="1" flipV="1">
            <a:off x="7528107" y="3762816"/>
            <a:ext cx="932762" cy="7156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8528603" y="4774138"/>
            <a:ext cx="1738407" cy="898870"/>
            <a:chOff x="5729718" y="4742275"/>
            <a:chExt cx="1738407" cy="898870"/>
          </a:xfrm>
        </p:grpSpPr>
        <p:sp>
          <p:nvSpPr>
            <p:cNvPr id="30" name="Snip Same Side Corner Rectangle 29"/>
            <p:cNvSpPr/>
            <p:nvPr/>
          </p:nvSpPr>
          <p:spPr>
            <a:xfrm rot="10800000">
              <a:off x="5729718" y="4742275"/>
              <a:ext cx="1738407" cy="898870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910" y="4893522"/>
              <a:ext cx="628982" cy="50318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5729718" y="4950271"/>
              <a:ext cx="106732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/>
                <a:t>Fin </a:t>
              </a:r>
              <a:r>
                <a:rPr lang="en-US" sz="1050" dirty="0" err="1" smtClean="0"/>
                <a:t>desarollo</a:t>
              </a:r>
              <a:r>
                <a:rPr lang="en-US" sz="1050" dirty="0" smtClean="0"/>
                <a:t> y testing</a:t>
              </a:r>
              <a:endParaRPr lang="es-AR" sz="105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921026" y="1611140"/>
            <a:ext cx="1147635" cy="1209306"/>
            <a:chOff x="6915084" y="1699926"/>
            <a:chExt cx="1147635" cy="1209306"/>
          </a:xfrm>
        </p:grpSpPr>
        <p:sp>
          <p:nvSpPr>
            <p:cNvPr id="31" name="Snip Same Side Corner Rectangle 30"/>
            <p:cNvSpPr/>
            <p:nvPr/>
          </p:nvSpPr>
          <p:spPr>
            <a:xfrm>
              <a:off x="6915084" y="1699926"/>
              <a:ext cx="1147635" cy="1209306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33" y="2121311"/>
              <a:ext cx="1003266" cy="75182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7036411" y="1731622"/>
              <a:ext cx="9749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1100" dirty="0" smtClean="0"/>
                <a:t>Presentación </a:t>
              </a:r>
            </a:p>
            <a:p>
              <a:pPr algn="ctr"/>
              <a:r>
                <a:rPr lang="en-US" sz="1100" dirty="0" smtClean="0"/>
                <a:t>Test Plan</a:t>
              </a:r>
              <a:endParaRPr lang="en-US" sz="11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466738" y="4473182"/>
            <a:ext cx="1063112" cy="1492732"/>
            <a:chOff x="8294146" y="4464935"/>
            <a:chExt cx="1063112" cy="1492732"/>
          </a:xfrm>
        </p:grpSpPr>
        <p:sp>
          <p:nvSpPr>
            <p:cNvPr id="66" name="Snip Same Side Corner Rectangle 65"/>
            <p:cNvSpPr/>
            <p:nvPr/>
          </p:nvSpPr>
          <p:spPr>
            <a:xfrm rot="10800000">
              <a:off x="8349774" y="4472984"/>
              <a:ext cx="965277" cy="1484683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446" y="4927682"/>
              <a:ext cx="858308" cy="854874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8294146" y="4464935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1100" dirty="0" smtClean="0"/>
                <a:t>Modificaciones</a:t>
              </a:r>
            </a:p>
            <a:p>
              <a:pPr algn="ctr"/>
              <a:r>
                <a:rPr lang="en-US" sz="1100" dirty="0" smtClean="0"/>
                <a:t>Y </a:t>
              </a:r>
              <a:r>
                <a:rPr lang="en-US" sz="1100" dirty="0" err="1" smtClean="0"/>
                <a:t>entregas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692765" y="1211921"/>
            <a:ext cx="1622193" cy="1384768"/>
            <a:chOff x="10007429" y="1392149"/>
            <a:chExt cx="1622193" cy="1384768"/>
          </a:xfrm>
        </p:grpSpPr>
        <p:sp>
          <p:nvSpPr>
            <p:cNvPr id="69" name="Snip Same Side Corner Rectangle 68"/>
            <p:cNvSpPr/>
            <p:nvPr/>
          </p:nvSpPr>
          <p:spPr>
            <a:xfrm>
              <a:off x="10108002" y="1392149"/>
              <a:ext cx="1387642" cy="1384768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019" y="1798080"/>
              <a:ext cx="1283605" cy="91455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10007429" y="1483591"/>
              <a:ext cx="16221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/>
                <a:t>Cierre</a:t>
              </a:r>
              <a:r>
                <a:rPr lang="en-US" sz="1400" dirty="0" smtClean="0"/>
                <a:t> del Proyecto</a:t>
              </a:r>
              <a:endParaRPr lang="en-US" sz="1400" dirty="0"/>
            </a:p>
          </p:txBody>
        </p:sp>
      </p:grpSp>
      <p:cxnSp>
        <p:nvCxnSpPr>
          <p:cNvPr id="63" name="Elbow Connector 62"/>
          <p:cNvCxnSpPr>
            <a:stCxn id="31" idx="1"/>
          </p:cNvCxnSpPr>
          <p:nvPr/>
        </p:nvCxnSpPr>
        <p:spPr>
          <a:xfrm rot="5400000">
            <a:off x="9157547" y="3009445"/>
            <a:ext cx="526297" cy="1482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73" name="Elbow Connector 7172"/>
          <p:cNvCxnSpPr/>
          <p:nvPr/>
        </p:nvCxnSpPr>
        <p:spPr>
          <a:xfrm rot="16200000" flipV="1">
            <a:off x="10287006" y="3837006"/>
            <a:ext cx="700792" cy="5037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76" name="Elbow Connector 7175"/>
          <p:cNvCxnSpPr>
            <a:endCxn id="59" idx="2"/>
          </p:cNvCxnSpPr>
          <p:nvPr/>
        </p:nvCxnSpPr>
        <p:spPr>
          <a:xfrm rot="5400000" flipH="1" flipV="1">
            <a:off x="11057270" y="2849513"/>
            <a:ext cx="740990" cy="1067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881192" y="4587006"/>
            <a:ext cx="1543288" cy="1683129"/>
            <a:chOff x="5778689" y="4542521"/>
            <a:chExt cx="1543288" cy="1683129"/>
          </a:xfrm>
        </p:grpSpPr>
        <p:sp>
          <p:nvSpPr>
            <p:cNvPr id="41" name="Snip Same Side Corner Rectangle 40"/>
            <p:cNvSpPr/>
            <p:nvPr/>
          </p:nvSpPr>
          <p:spPr>
            <a:xfrm rot="10800000">
              <a:off x="5778689" y="4542521"/>
              <a:ext cx="1543288" cy="1683129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0850" y="4542521"/>
              <a:ext cx="1346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Cambio</a:t>
              </a:r>
              <a:r>
                <a:rPr lang="en-US" sz="1200" dirty="0" smtClean="0"/>
                <a:t> SVN a GIT</a:t>
              </a:r>
              <a:endParaRPr lang="en-US" sz="14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206" y="5227652"/>
              <a:ext cx="1405586" cy="422444"/>
            </a:xfrm>
            <a:prstGeom prst="rect">
              <a:avLst/>
            </a:prstGeom>
          </p:spPr>
        </p:pic>
      </p:grpSp>
      <p:cxnSp>
        <p:nvCxnSpPr>
          <p:cNvPr id="46" name="Elbow Connector 45"/>
          <p:cNvCxnSpPr>
            <a:stCxn id="30" idx="1"/>
          </p:cNvCxnSpPr>
          <p:nvPr/>
        </p:nvCxnSpPr>
        <p:spPr>
          <a:xfrm rot="16200000" flipV="1">
            <a:off x="8856710" y="4233041"/>
            <a:ext cx="1078140" cy="405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/>
          <p:nvPr/>
        </p:nvCxnSpPr>
        <p:spPr>
          <a:xfrm rot="5400000" flipH="1" flipV="1">
            <a:off x="4151690" y="3755695"/>
            <a:ext cx="1143702" cy="9968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70622" y="4774138"/>
            <a:ext cx="1688091" cy="1534785"/>
            <a:chOff x="2970622" y="4774138"/>
            <a:chExt cx="1688091" cy="1534785"/>
          </a:xfrm>
        </p:grpSpPr>
        <p:sp>
          <p:nvSpPr>
            <p:cNvPr id="62" name="Snip Same Side Corner Rectangle 61"/>
            <p:cNvSpPr/>
            <p:nvPr/>
          </p:nvSpPr>
          <p:spPr>
            <a:xfrm>
              <a:off x="2970622" y="4774138"/>
              <a:ext cx="1688091" cy="1534785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84005" y="4843635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1200" dirty="0" smtClean="0"/>
                <a:t>Diseño</a:t>
              </a:r>
              <a:endParaRPr lang="es-AR" sz="1600" dirty="0" smtClean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1380" y="5273350"/>
              <a:ext cx="1368714" cy="95505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678838" y="992158"/>
            <a:ext cx="1601555" cy="1459206"/>
            <a:chOff x="3678838" y="992158"/>
            <a:chExt cx="1601555" cy="1459206"/>
          </a:xfrm>
        </p:grpSpPr>
        <p:sp>
          <p:nvSpPr>
            <p:cNvPr id="74" name="Snip Same Side Corner Rectangle 73"/>
            <p:cNvSpPr/>
            <p:nvPr/>
          </p:nvSpPr>
          <p:spPr>
            <a:xfrm>
              <a:off x="3678838" y="992158"/>
              <a:ext cx="1601555" cy="1459206"/>
            </a:xfrm>
            <a:prstGeom prst="snip2Same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62544" y="1075995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1200" dirty="0" smtClean="0"/>
                <a:t>Análisis</a:t>
              </a:r>
              <a:endParaRPr lang="es-AR" sz="1600" dirty="0" smtClean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08" y="1328703"/>
              <a:ext cx="1426663" cy="1069997"/>
            </a:xfrm>
            <a:prstGeom prst="rect">
              <a:avLst/>
            </a:prstGeom>
          </p:spPr>
        </p:pic>
      </p:grpSp>
      <p:cxnSp>
        <p:nvCxnSpPr>
          <p:cNvPr id="77" name="Elbow Connector 76"/>
          <p:cNvCxnSpPr/>
          <p:nvPr/>
        </p:nvCxnSpPr>
        <p:spPr>
          <a:xfrm rot="5400000">
            <a:off x="3891654" y="2778583"/>
            <a:ext cx="889664" cy="2310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Snip Same Side Corner Rectangle 78"/>
          <p:cNvSpPr/>
          <p:nvPr/>
        </p:nvSpPr>
        <p:spPr>
          <a:xfrm>
            <a:off x="1410815" y="4460887"/>
            <a:ext cx="1089620" cy="1141796"/>
          </a:xfrm>
          <a:prstGeom prst="snip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336407" y="4515867"/>
            <a:ext cx="1290404" cy="1307633"/>
            <a:chOff x="1336407" y="4515867"/>
            <a:chExt cx="1290404" cy="1307633"/>
          </a:xfrm>
        </p:grpSpPr>
        <p:sp>
          <p:nvSpPr>
            <p:cNvPr id="80" name="TextBox 79"/>
            <p:cNvSpPr txBox="1"/>
            <p:nvPr/>
          </p:nvSpPr>
          <p:spPr>
            <a:xfrm>
              <a:off x="1433663" y="4515867"/>
              <a:ext cx="1193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Requerimientos</a:t>
              </a:r>
              <a:endParaRPr lang="en-US" sz="1600" dirty="0" smtClean="0"/>
            </a:p>
          </p:txBody>
        </p:sp>
        <p:pic>
          <p:nvPicPr>
            <p:cNvPr id="7169" name="Picture 716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407" y="4596258"/>
              <a:ext cx="1227242" cy="1227242"/>
            </a:xfrm>
            <a:prstGeom prst="rect">
              <a:avLst/>
            </a:prstGeom>
          </p:spPr>
        </p:pic>
      </p:grpSp>
      <p:cxnSp>
        <p:nvCxnSpPr>
          <p:cNvPr id="82" name="Elbow Connector 81"/>
          <p:cNvCxnSpPr/>
          <p:nvPr/>
        </p:nvCxnSpPr>
        <p:spPr>
          <a:xfrm rot="5400000" flipH="1" flipV="1">
            <a:off x="2420099" y="3737120"/>
            <a:ext cx="770205" cy="7019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Git-Logo-2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49" y="1539140"/>
            <a:ext cx="1639601" cy="68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70419" y="136458"/>
            <a:ext cx="8571752" cy="1231073"/>
          </a:xfrm>
        </p:spPr>
        <p:txBody>
          <a:bodyPr/>
          <a:lstStyle/>
          <a:p>
            <a:pPr eaLnBrk="1"/>
            <a:r>
              <a:rPr lang="en-US" altLang="en-US" dirty="0" smtClean="0"/>
              <a:t>TECNOLOGÍAS</a:t>
            </a:r>
          </a:p>
        </p:txBody>
      </p:sp>
      <p:pic>
        <p:nvPicPr>
          <p:cNvPr id="10244" name="Picture 4" descr="LOGO_JIRA-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1457" y="4138909"/>
            <a:ext cx="1511350" cy="823764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45" name="Picture 5" descr="bitbucket.png"/>
          <p:cNvPicPr>
            <a:picLocks noChangeAspect="1"/>
          </p:cNvPicPr>
          <p:nvPr/>
        </p:nvPicPr>
        <p:blipFill>
          <a:blip r:embed="rId4"/>
          <a:srcRect t="13689" b="13689"/>
          <a:stretch>
            <a:fillRect/>
          </a:stretch>
        </p:blipFill>
        <p:spPr bwMode="auto">
          <a:xfrm>
            <a:off x="1774031" y="3966455"/>
            <a:ext cx="2147062" cy="1168673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46" name="Picture 6" descr="logoBambooP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7095" y="2898469"/>
            <a:ext cx="2816413" cy="904191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47" name="Picture 7" descr="logos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75590" y="3610667"/>
            <a:ext cx="1284758" cy="1285875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48" name="Picture 8" descr="maventxt_logo_200.gif"/>
          <p:cNvPicPr>
            <a:picLocks noChangeAspect="1"/>
          </p:cNvPicPr>
          <p:nvPr/>
        </p:nvPicPr>
        <p:blipFill>
          <a:blip r:embed="rId7"/>
          <a:srcRect l="14207" r="14207"/>
          <a:stretch>
            <a:fillRect/>
          </a:stretch>
        </p:blipFill>
        <p:spPr bwMode="auto">
          <a:xfrm>
            <a:off x="8591115" y="5517315"/>
            <a:ext cx="1633016" cy="523503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49" name="Picture 9" descr="net_framework_service_pack_1_hosting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33889" y="4740076"/>
            <a:ext cx="1387451" cy="1387451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50" name="Picture 10" descr="dropbox-logo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96326" y="1737941"/>
            <a:ext cx="1093023" cy="1093023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10251" name="Picture 11" descr="arton2527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278809" y="2395613"/>
            <a:ext cx="2187426" cy="594281"/>
          </a:xfrm>
          <a:prstGeom prst="rect">
            <a:avLst/>
          </a:prstGeom>
          <a:noFill/>
          <a:ln>
            <a:noFill/>
          </a:ln>
          <a:effectLst>
            <a:outerShdw blurRad="127000" dist="76200" dir="5519984" algn="ctr" rotWithShape="0">
              <a:srgbClr val="000000">
                <a:alpha val="5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82" y="2898469"/>
            <a:ext cx="1002581" cy="866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59" y="5135128"/>
            <a:ext cx="1378148" cy="1378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82" y="793685"/>
            <a:ext cx="1194619" cy="1194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22" y="1562353"/>
            <a:ext cx="1571373" cy="9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675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85" y="2303585"/>
            <a:ext cx="10018713" cy="1752599"/>
          </a:xfrm>
        </p:spPr>
        <p:txBody>
          <a:bodyPr>
            <a:noAutofit/>
          </a:bodyPr>
          <a:lstStyle/>
          <a:p>
            <a:r>
              <a:rPr lang="es-AR" sz="13800" dirty="0" smtClean="0"/>
              <a:t>Métricas</a:t>
            </a:r>
            <a:endParaRPr lang="es-AR" sz="13800" dirty="0"/>
          </a:p>
        </p:txBody>
      </p:sp>
    </p:spTree>
    <p:extLst>
      <p:ext uri="{BB962C8B-B14F-4D97-AF65-F5344CB8AC3E}">
        <p14:creationId xmlns:p14="http://schemas.microsoft.com/office/powerpoint/2010/main" val="2377067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355600" y="254000"/>
            <a:ext cx="12293600" cy="7387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 smtClean="0"/>
              <a:t>PENATES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23926" y="836561"/>
            <a:ext cx="7356947" cy="793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672" smtClean="0"/>
              <a:t>Inventory System</a:t>
            </a:r>
            <a:endParaRPr lang="en-US" alt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554" y="5117650"/>
            <a:ext cx="1630680" cy="1630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3610" y="2027000"/>
            <a:ext cx="4304712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Líneas de Código:			228.674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Archivos:					1016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Cantidad de Vistas:		147	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Tipos de Usuarios:			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Horas de Desarrollo:		3608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Horas del Proyecto:		4735.78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Índice de Mantenibilidad:	84%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Complejidad </a:t>
            </a:r>
            <a:r>
              <a:rPr lang="es-AR" sz="2000" dirty="0" err="1" smtClean="0"/>
              <a:t>Ciclomatica</a:t>
            </a:r>
            <a:r>
              <a:rPr lang="es-AR" sz="2000" dirty="0" smtClean="0"/>
              <a:t>:	8.904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Profundidad de Herencia:	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000" dirty="0" smtClean="0"/>
              <a:t>Referencias a Clases:		829</a:t>
            </a:r>
            <a:endParaRPr lang="es-AR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13322" y="2089214"/>
            <a:ext cx="49940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Inicio de Sesión</a:t>
            </a:r>
            <a:r>
              <a:rPr lang="es-ES" dirty="0" smtClean="0"/>
              <a:t>: Log In, Sesión, </a:t>
            </a:r>
            <a:r>
              <a:rPr lang="es-ES" dirty="0" err="1" smtClean="0"/>
              <a:t>Passwords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/>
              <a:t>	</a:t>
            </a:r>
          </a:p>
          <a:p>
            <a:r>
              <a:rPr lang="es-ES" b="1" dirty="0"/>
              <a:t>Procesamiento</a:t>
            </a:r>
            <a:r>
              <a:rPr lang="es-ES" dirty="0"/>
              <a:t>: </a:t>
            </a:r>
            <a:r>
              <a:rPr lang="es-ES" dirty="0" smtClean="0"/>
              <a:t>Entrada, Salida y Movimiento </a:t>
            </a:r>
            <a:r>
              <a:rPr lang="es-ES" dirty="0"/>
              <a:t>de </a:t>
            </a:r>
            <a:r>
              <a:rPr lang="es-ES" dirty="0" smtClean="0"/>
              <a:t>Mercadería.</a:t>
            </a:r>
          </a:p>
          <a:p>
            <a:r>
              <a:rPr lang="es-ES" dirty="0"/>
              <a:t>				</a:t>
            </a:r>
          </a:p>
          <a:p>
            <a:r>
              <a:rPr lang="es-ES" b="1" dirty="0" smtClean="0"/>
              <a:t>Gestión</a:t>
            </a:r>
            <a:r>
              <a:rPr lang="es-ES" dirty="0" smtClean="0"/>
              <a:t>: Administración </a:t>
            </a:r>
            <a:r>
              <a:rPr lang="es-ES" dirty="0"/>
              <a:t>Centros de </a:t>
            </a:r>
            <a:r>
              <a:rPr lang="es-ES" dirty="0" smtClean="0"/>
              <a:t>Distribución.</a:t>
            </a:r>
            <a:r>
              <a:rPr lang="es-ES" dirty="0"/>
              <a:t>				</a:t>
            </a:r>
          </a:p>
          <a:p>
            <a:r>
              <a:rPr lang="es-ES" b="1" dirty="0"/>
              <a:t>ABM </a:t>
            </a:r>
            <a:r>
              <a:rPr lang="es-ES" b="1" dirty="0" smtClean="0"/>
              <a:t>Usuarios</a:t>
            </a:r>
            <a:r>
              <a:rPr lang="es-ES" dirty="0" smtClean="0"/>
              <a:t>:  </a:t>
            </a:r>
            <a:r>
              <a:rPr lang="es-ES" dirty="0"/>
              <a:t>Nuevos usuarios y </a:t>
            </a:r>
            <a:r>
              <a:rPr lang="es-ES" dirty="0" smtClean="0"/>
              <a:t>asignación </a:t>
            </a:r>
            <a:r>
              <a:rPr lang="es-ES" dirty="0"/>
              <a:t>de </a:t>
            </a:r>
            <a:r>
              <a:rPr lang="es-ES" dirty="0" smtClean="0"/>
              <a:t>roles.</a:t>
            </a:r>
            <a:br>
              <a:rPr lang="es-ES" dirty="0" smtClean="0"/>
            </a:br>
            <a:r>
              <a:rPr lang="es-ES" dirty="0"/>
              <a:t>		</a:t>
            </a:r>
          </a:p>
          <a:p>
            <a:r>
              <a:rPr lang="es-ES" b="1" dirty="0"/>
              <a:t>ABM Producto</a:t>
            </a:r>
            <a:r>
              <a:rPr lang="es-ES" dirty="0"/>
              <a:t>: </a:t>
            </a:r>
            <a:r>
              <a:rPr lang="es-ES" dirty="0" smtClean="0"/>
              <a:t>Creación </a:t>
            </a:r>
            <a:r>
              <a:rPr lang="es-ES" dirty="0"/>
              <a:t>y </a:t>
            </a:r>
            <a:r>
              <a:rPr lang="es-ES" dirty="0" smtClean="0"/>
              <a:t>administración </a:t>
            </a:r>
            <a:r>
              <a:rPr lang="es-ES" dirty="0"/>
              <a:t>de productos y </a:t>
            </a:r>
            <a:r>
              <a:rPr lang="es-ES" dirty="0" smtClean="0"/>
              <a:t>proveedores.</a:t>
            </a:r>
            <a:endParaRPr lang="es-ES" dirty="0"/>
          </a:p>
          <a:p>
            <a:endParaRPr lang="es-ES" dirty="0"/>
          </a:p>
          <a:p>
            <a:r>
              <a:rPr lang="es-ES" b="1" dirty="0" smtClean="0"/>
              <a:t>Informes</a:t>
            </a:r>
            <a:r>
              <a:rPr lang="es-ES" dirty="0" smtClean="0"/>
              <a:t>: Estadísticas básicas y consultas.</a:t>
            </a:r>
            <a:endParaRPr lang="es-ES" dirty="0"/>
          </a:p>
          <a:p>
            <a:r>
              <a:rPr lang="es-ES" dirty="0"/>
              <a:t>				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905626" y="1418032"/>
            <a:ext cx="7356947" cy="793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s-AR" altLang="en-US" sz="2672" u="sng" dirty="0" smtClean="0"/>
              <a:t>Módulos</a:t>
            </a:r>
            <a:endParaRPr lang="es-AR" altLang="en-US" u="sng" dirty="0" smtClean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79616" y="1388411"/>
            <a:ext cx="7356947" cy="793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s-AR" altLang="en-US" sz="2672" u="sng" dirty="0" smtClean="0"/>
              <a:t>Composición</a:t>
            </a:r>
            <a:endParaRPr lang="es-AR" alt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28247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2870</TotalTime>
  <Words>1059</Words>
  <Application>Microsoft Office PowerPoint</Application>
  <PresentationFormat>Widescreen</PresentationFormat>
  <Paragraphs>325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Baron Neue</vt:lpstr>
      <vt:lpstr>Calibri</vt:lpstr>
      <vt:lpstr>Corbel</vt:lpstr>
      <vt:lpstr>Pacifico</vt:lpstr>
      <vt:lpstr>Parallax</vt:lpstr>
      <vt:lpstr>PowerPoint Presentation</vt:lpstr>
      <vt:lpstr>Integrantes</vt:lpstr>
      <vt:lpstr>PowerPoint Presentation</vt:lpstr>
      <vt:lpstr>El Producto Necesidad</vt:lpstr>
      <vt:lpstr>PowerPoint Presentation</vt:lpstr>
      <vt:lpstr>CRONOLOGÍA</vt:lpstr>
      <vt:lpstr>TECNOLOGÍAS</vt:lpstr>
      <vt:lpstr>Métricas</vt:lpstr>
      <vt:lpstr>PowerPoint Presentation</vt:lpstr>
      <vt:lpstr>Desarrollo</vt:lpstr>
      <vt:lpstr>Reporte Testing</vt:lpstr>
      <vt:lpstr>Costos y Tiempo</vt:lpstr>
      <vt:lpstr>ESTIMACIONES VS REALIDAD</vt:lpstr>
      <vt:lpstr>Costo Estimado</vt:lpstr>
      <vt:lpstr>Costo Real</vt:lpstr>
      <vt:lpstr>Cash Flow Estimado</vt:lpstr>
      <vt:lpstr>Cash Flow Real</vt:lpstr>
      <vt:lpstr>Burndown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Modificaciones Realizadas</vt:lpstr>
      <vt:lpstr>PowerPoint Presentation</vt:lpstr>
      <vt:lpstr>PowerPoint Presentation</vt:lpstr>
      <vt:lpstr>PowerPoint Presentation</vt:lpstr>
      <vt:lpstr>VALOR AGREGADO</vt:lpstr>
      <vt:lpstr>LECCIONES APRENDIDAS</vt:lpstr>
      <vt:lpstr>Funcionalidad</vt:lpstr>
      <vt:lpstr>PowerPoint Presentation</vt:lpstr>
      <vt:lpstr>Fortalezas del Producto</vt:lpstr>
      <vt:lpstr>Conclusiones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Santy Russo</cp:lastModifiedBy>
  <cp:revision>99</cp:revision>
  <dcterms:created xsi:type="dcterms:W3CDTF">2014-11-24T23:25:21Z</dcterms:created>
  <dcterms:modified xsi:type="dcterms:W3CDTF">2014-12-03T19:57:05Z</dcterms:modified>
</cp:coreProperties>
</file>